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64" r:id="rId4"/>
    <p:sldId id="265" r:id="rId5"/>
    <p:sldId id="266" r:id="rId6"/>
    <p:sldId id="267" r:id="rId7"/>
    <p:sldId id="268" r:id="rId8"/>
    <p:sldId id="282" r:id="rId9"/>
    <p:sldId id="283" r:id="rId10"/>
    <p:sldId id="284" r:id="rId11"/>
    <p:sldId id="285" r:id="rId12"/>
    <p:sldId id="286" r:id="rId13"/>
    <p:sldId id="287" r:id="rId14"/>
    <p:sldId id="288" r:id="rId15"/>
    <p:sldId id="289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58" r:id="rId30"/>
    <p:sldId id="259" r:id="rId31"/>
    <p:sldId id="260" r:id="rId32"/>
    <p:sldId id="261" r:id="rId33"/>
    <p:sldId id="262" r:id="rId34"/>
    <p:sldId id="263" r:id="rId35"/>
  </p:sldIdLst>
  <p:sldSz cx="9144000" cy="6858000" type="screen4x3"/>
  <p:notesSz cx="6858000" cy="9144000"/>
  <p:defaultTextStyle>
    <a:defPPr>
      <a:defRPr lang="bg-BG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1426" y="-7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Заглавен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bg-BG" smtClean="0"/>
              <a:t>Щракнете за редакция стил подзагл. обр.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6FA89-B89A-48AA-9495-96A80A0E2FED}" type="datetimeFigureOut">
              <a:rPr lang="bg-BG" smtClean="0"/>
              <a:t>17.1.2025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D1A1D-A39F-49B4-B74B-7DC09CB6D1FC}" type="slidenum">
              <a:rPr lang="bg-BG" smtClean="0"/>
              <a:t>‹#›</a:t>
            </a:fld>
            <a:endParaRPr lang="bg-BG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лавие и вертикален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6FA89-B89A-48AA-9495-96A80A0E2FED}" type="datetimeFigureOut">
              <a:rPr lang="bg-BG" smtClean="0"/>
              <a:t>17.1.2025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D1A1D-A39F-49B4-B74B-7DC09CB6D1FC}" type="slidenum">
              <a:rPr lang="bg-BG" smtClean="0"/>
              <a:t>‹#›</a:t>
            </a:fld>
            <a:endParaRPr lang="bg-BG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но заглавие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bg-BG" smtClean="0"/>
              <a:t>Редакт. стил загл. образец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6FA89-B89A-48AA-9495-96A80A0E2FED}" type="datetimeFigureOut">
              <a:rPr lang="bg-BG" smtClean="0"/>
              <a:t>17.1.2025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D1A1D-A39F-49B4-B74B-7DC09CB6D1FC}" type="slidenum">
              <a:rPr lang="bg-BG" smtClean="0"/>
              <a:t>‹#›</a:t>
            </a:fld>
            <a:endParaRPr lang="bg-BG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лавие и съдържа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6FA89-B89A-48AA-9495-96A80A0E2FED}" type="datetimeFigureOut">
              <a:rPr lang="bg-BG" smtClean="0"/>
              <a:t>17.1.2025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D1A1D-A39F-49B4-B74B-7DC09CB6D1FC}" type="slidenum">
              <a:rPr lang="bg-BG" smtClean="0"/>
              <a:t>‹#›</a:t>
            </a:fld>
            <a:endParaRPr lang="bg-BG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лавка на секц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6FA89-B89A-48AA-9495-96A80A0E2FED}" type="datetimeFigureOut">
              <a:rPr lang="bg-BG" smtClean="0"/>
              <a:t>17.1.2025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D1A1D-A39F-49B4-B74B-7DC09CB6D1FC}" type="slidenum">
              <a:rPr lang="bg-BG" smtClean="0"/>
              <a:t>‹#›</a:t>
            </a:fld>
            <a:endParaRPr lang="bg-BG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е съдържа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6FA89-B89A-48AA-9495-96A80A0E2FED}" type="datetimeFigureOut">
              <a:rPr lang="bg-BG" smtClean="0"/>
              <a:t>17.1.2025 г.</a:t>
            </a:fld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D1A1D-A39F-49B4-B74B-7DC09CB6D1FC}" type="slidenum">
              <a:rPr lang="bg-BG" smtClean="0"/>
              <a:t>‹#›</a:t>
            </a:fld>
            <a:endParaRPr lang="bg-BG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6FA89-B89A-48AA-9495-96A80A0E2FED}" type="datetimeFigureOut">
              <a:rPr lang="bg-BG" smtClean="0"/>
              <a:t>17.1.2025 г.</a:t>
            </a:fld>
            <a:endParaRPr lang="bg-BG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D1A1D-A39F-49B4-B74B-7DC09CB6D1FC}" type="slidenum">
              <a:rPr lang="bg-BG" smtClean="0"/>
              <a:t>‹#›</a:t>
            </a:fld>
            <a:endParaRPr lang="bg-BG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Само заглав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6FA89-B89A-48AA-9495-96A80A0E2FED}" type="datetimeFigureOut">
              <a:rPr lang="bg-BG" smtClean="0"/>
              <a:t>17.1.2025 г.</a:t>
            </a:fld>
            <a:endParaRPr lang="bg-BG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D1A1D-A39F-49B4-B74B-7DC09CB6D1FC}" type="slidenum">
              <a:rPr lang="bg-BG" smtClean="0"/>
              <a:t>‹#›</a:t>
            </a:fld>
            <a:endParaRPr lang="bg-BG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разе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6FA89-B89A-48AA-9495-96A80A0E2FED}" type="datetimeFigureOut">
              <a:rPr lang="bg-BG" smtClean="0"/>
              <a:t>17.1.2025 г.</a:t>
            </a:fld>
            <a:endParaRPr lang="bg-BG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D1A1D-A39F-49B4-B74B-7DC09CB6D1FC}" type="slidenum">
              <a:rPr lang="bg-BG" smtClean="0"/>
              <a:t>‹#›</a:t>
            </a:fld>
            <a:endParaRPr lang="bg-BG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Съдържание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6FA89-B89A-48AA-9495-96A80A0E2FED}" type="datetimeFigureOut">
              <a:rPr lang="bg-BG" smtClean="0"/>
              <a:t>17.1.2025 г.</a:t>
            </a:fld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D1A1D-A39F-49B4-B74B-7DC09CB6D1FC}" type="slidenum">
              <a:rPr lang="bg-BG" smtClean="0"/>
              <a:t>‹#›</a:t>
            </a:fld>
            <a:endParaRPr lang="bg-BG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Картина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bg-BG" smtClean="0"/>
              <a:t>Щракнете върху иконата, за да добавите картина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6FA89-B89A-48AA-9495-96A80A0E2FED}" type="datetimeFigureOut">
              <a:rPr lang="bg-BG" smtClean="0"/>
              <a:t>17.1.2025 г.</a:t>
            </a:fld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D1A1D-A39F-49B4-B74B-7DC09CB6D1FC}" type="slidenum">
              <a:rPr lang="bg-BG" smtClean="0"/>
              <a:t>‹#›</a:t>
            </a:fld>
            <a:endParaRPr lang="bg-BG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A4F6FA89-B89A-48AA-9495-96A80A0E2FED}" type="datetimeFigureOut">
              <a:rPr lang="bg-BG" smtClean="0"/>
              <a:t>17.1.2025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E36D1A1D-A39F-49B4-B74B-7DC09CB6D1FC}" type="slidenum">
              <a:rPr lang="bg-BG" smtClean="0"/>
              <a:t>‹#›</a:t>
            </a:fld>
            <a:endParaRPr lang="bg-BG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лавие 4"/>
          <p:cNvSpPr>
            <a:spLocks noGrp="1"/>
          </p:cNvSpPr>
          <p:nvPr>
            <p:ph type="subTitle" idx="1"/>
          </p:nvPr>
        </p:nvSpPr>
        <p:spPr>
          <a:xfrm>
            <a:off x="1000509" y="3054369"/>
            <a:ext cx="7128792" cy="882119"/>
          </a:xfrm>
        </p:spPr>
        <p:txBody>
          <a:bodyPr/>
          <a:lstStyle/>
          <a:p>
            <a:pPr algn="ctr"/>
            <a:r>
              <a:rPr lang="bg-BG" sz="2400" b="1" dirty="0">
                <a:latin typeface="Times New Roman"/>
                <a:ea typeface="Calibri"/>
                <a:cs typeface="Calibri"/>
              </a:rPr>
              <a:t>Вяра, предупреждения и призив към покаяние</a:t>
            </a:r>
            <a:endParaRPr lang="bg-BG" dirty="0"/>
          </a:p>
        </p:txBody>
      </p:sp>
      <p:sp>
        <p:nvSpPr>
          <p:cNvPr id="4" name="Заглавие 3"/>
          <p:cNvSpPr>
            <a:spLocks noGrp="1"/>
          </p:cNvSpPr>
          <p:nvPr>
            <p:ph type="ctrTitle"/>
          </p:nvPr>
        </p:nvSpPr>
        <p:spPr>
          <a:xfrm>
            <a:off x="395536" y="908720"/>
            <a:ext cx="7848872" cy="1793167"/>
          </a:xfrm>
        </p:spPr>
        <p:txBody>
          <a:bodyPr/>
          <a:lstStyle/>
          <a:p>
            <a:pPr algn="ctr"/>
            <a:r>
              <a:rPr lang="ru-RU" dirty="0" err="1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Марийните</a:t>
            </a:r>
            <a:r>
              <a:rPr lang="ru-RU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 явления и </a:t>
            </a:r>
            <a:r>
              <a:rPr lang="ru-RU" dirty="0" err="1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краят</a:t>
            </a:r>
            <a:r>
              <a:rPr lang="ru-RU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 на света</a:t>
            </a:r>
            <a:endParaRPr lang="bg-BG" dirty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  <p:pic>
        <p:nvPicPr>
          <p:cNvPr id="6" name="Картина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3912464"/>
            <a:ext cx="4306291" cy="23340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50772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авоъгълник 1"/>
          <p:cNvSpPr/>
          <p:nvPr/>
        </p:nvSpPr>
        <p:spPr>
          <a:xfrm>
            <a:off x="268688" y="260648"/>
            <a:ext cx="8640960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bg-BG" sz="2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  <a:ea typeface="Calibri"/>
                <a:cs typeface="Calibri"/>
              </a:rPr>
              <a:t>Американците няма да искат да се намесват директно във войната, но като видят какво правят китайците, ще пожелават на Русия победа. Германия ще привлече САЩ в войната като атлантически съюзник. Помощта за Германия от Америка ще се съсредоточи върху Азия и там ще се приземяват войски от САЩ и Великобритания (Ирак, Турция, Иран и Балканите) в защита срещу китайците. Това, което ще направят германците, ще бъде </a:t>
            </a:r>
            <a:r>
              <a:rPr lang="bg-BG" sz="20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  <a:ea typeface="Calibri"/>
                <a:cs typeface="Calibri"/>
              </a:rPr>
              <a:t>самоубийствено</a:t>
            </a:r>
            <a:r>
              <a:rPr lang="bg-BG" sz="2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  <a:ea typeface="Calibri"/>
                <a:cs typeface="Calibri"/>
              </a:rPr>
              <a:t>. Те ще разчитат на завладяването на Полша. В своята омраза те няма да разберат, че симпатиите на Запада и на останалия свят ще бъдат на страната на Русия.</a:t>
            </a:r>
          </a:p>
          <a:p>
            <a:pPr algn="just">
              <a:spcAft>
                <a:spcPts val="0"/>
              </a:spcAft>
            </a:pPr>
            <a:r>
              <a:rPr lang="bg-BG" sz="2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  <a:ea typeface="Calibri"/>
                <a:cs typeface="Calibri"/>
              </a:rPr>
              <a:t> </a:t>
            </a:r>
          </a:p>
          <a:p>
            <a:pPr algn="just">
              <a:spcAft>
                <a:spcPts val="0"/>
              </a:spcAft>
            </a:pPr>
            <a:r>
              <a:rPr lang="bg-BG" sz="2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  <a:ea typeface="Calibri"/>
                <a:cs typeface="Calibri"/>
              </a:rPr>
              <a:t>Китайските войски ще унищожават и ще изравняват със земята всички градове и села, населени с бели хора, и ще щадят населението на азиатските републики, които частично ще се </a:t>
            </a:r>
            <a:r>
              <a:rPr lang="bg-BG" sz="20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  <a:ea typeface="Calibri"/>
                <a:cs typeface="Calibri"/>
              </a:rPr>
              <a:t>възстанат</a:t>
            </a:r>
            <a:r>
              <a:rPr lang="bg-BG" sz="2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  <a:ea typeface="Calibri"/>
                <a:cs typeface="Calibri"/>
              </a:rPr>
              <a:t> срещу Русия и ще се присъединят към тях. На китайски това ще се нарича кръстоносен поход срещу хегемонията на белите раси. Те ще обявят нейния край и ще се провъзгласят за ръка на правосъдието. Ще последва нападение от изненада срещу Германия. Русия ще нахлуе в Европа. Полша, Чехия и Словакия, знаейки, че ако Германия победи, ще бъдат унищожени, ще създадат обща защита срещу Германия.</a:t>
            </a:r>
            <a:endParaRPr lang="bg-BG" sz="20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23301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авоъгълник 1"/>
          <p:cNvSpPr/>
          <p:nvPr/>
        </p:nvSpPr>
        <p:spPr>
          <a:xfrm>
            <a:off x="375008" y="332656"/>
            <a:ext cx="8280920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bg-BG" sz="2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  <a:ea typeface="Calibri"/>
                <a:cs typeface="Calibri"/>
              </a:rPr>
              <a:t>Ще се сражават и самите германци, а Русия ще излее целия си гняв върху тази страна за удара в гърба, за пораженията на изток, за видимото поражение. Само когато руснаците достигнат до </a:t>
            </a:r>
            <a:r>
              <a:rPr lang="bg-BG" sz="20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  <a:ea typeface="Calibri"/>
                <a:cs typeface="Calibri"/>
              </a:rPr>
              <a:t>Атлантика</a:t>
            </a:r>
            <a:r>
              <a:rPr lang="bg-BG" sz="2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  <a:ea typeface="Calibri"/>
                <a:cs typeface="Calibri"/>
              </a:rPr>
              <a:t>, други нации, пряко застрашени, ще се включат в конфликта срещу тях. Руснаците ще бъдат принудени да се оттеглят в Украйна, оставяйки след себе си изгорена земя и пепел от градове. Безразличието към страданията, обогатяването за сметка на другите, ще предизвика отмъщение. Пример за това ще бъде съдбата на Швеция и Швейцария. Русия, която сама в миналото е предавала, подмолно е нарушавала договори и споразумения, ще изпита същото върху себе си.</a:t>
            </a:r>
          </a:p>
          <a:p>
            <a:pPr algn="just">
              <a:spcAft>
                <a:spcPts val="0"/>
              </a:spcAft>
            </a:pPr>
            <a:r>
              <a:rPr lang="bg-BG" sz="2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  <a:ea typeface="Calibri"/>
                <a:cs typeface="Calibri"/>
              </a:rPr>
              <a:t> </a:t>
            </a:r>
          </a:p>
          <a:p>
            <a:pPr algn="just"/>
            <a:r>
              <a:rPr lang="bg-BG" sz="2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  <a:ea typeface="Calibri"/>
                <a:cs typeface="Calibri"/>
              </a:rPr>
              <a:t>Неуспех ще претърпят и Украйна, и Литва, а в по-малка степен Латвия и Естония. Беларус, Полша и Унгария ще бъдат сравнително спокойни. Чехия и Словакия ще бъдат унищожени само по време на отстъплението на руските войски, които ще се оттеглят към Украйна и Балканите. От юг ще ударят американците от Ирак и ще избухне въстание на Кавказ до Турция. От Турция ще атакуват англичаните. Освен това, с толкова много фронтове, е трудно да се посочи точно техният ред.</a:t>
            </a:r>
            <a:endParaRPr lang="bg-BG" sz="20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0938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авоъгълник 1"/>
          <p:cNvSpPr/>
          <p:nvPr/>
        </p:nvSpPr>
        <p:spPr>
          <a:xfrm>
            <a:off x="386408" y="404664"/>
            <a:ext cx="4833664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bg-BG" sz="2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  <a:ea typeface="Calibri"/>
                <a:cs typeface="Calibri"/>
              </a:rPr>
              <a:t>Атмосферни явления, които ще се появят на небето още в началото на войната, ще бъдат окончателното предупреждение, предсказано от Мария, Царица на света, в много явления. Те ще потвърдят, че идва обявеният период на войни и природни катаклизми. Те ще бъдат и знак, че не е успяло да се пробуди в хората съжаление за греховете и покаяние, както и желание за промяна на живота, за да може да се спре злото, което виси над света и което досега беше задържано от Ръката на Господа. Божията справедливост вече не може да търпи триумфа на подлостта и презрението към Неговите </a:t>
            </a:r>
            <a:r>
              <a:rPr lang="bg-BG" sz="20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  <a:ea typeface="Calibri"/>
                <a:cs typeface="Calibri"/>
              </a:rPr>
              <a:t>святи</a:t>
            </a:r>
            <a:r>
              <a:rPr lang="bg-BG" sz="2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  <a:ea typeface="Calibri"/>
                <a:cs typeface="Calibri"/>
              </a:rPr>
              <a:t> закони. Взаимната омраза ще се върне към човечеството в цялата си ужасна и отвратителна форма.</a:t>
            </a:r>
            <a:endParaRPr lang="bg-BG" sz="20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692696"/>
            <a:ext cx="3239538" cy="48544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5569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авоъгълник 1"/>
          <p:cNvSpPr/>
          <p:nvPr/>
        </p:nvSpPr>
        <p:spPr>
          <a:xfrm>
            <a:off x="323528" y="332656"/>
            <a:ext cx="8496944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bg-BG" sz="2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  <a:ea typeface="Calibri"/>
                <a:cs typeface="Calibri"/>
              </a:rPr>
              <a:t>Сестра </a:t>
            </a:r>
            <a:r>
              <a:rPr lang="bg-BG" sz="20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  <a:ea typeface="Calibri"/>
                <a:cs typeface="Calibri"/>
              </a:rPr>
              <a:t>Луция</a:t>
            </a:r>
            <a:r>
              <a:rPr lang="bg-BG" sz="2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  <a:ea typeface="Calibri"/>
                <a:cs typeface="Calibri"/>
              </a:rPr>
              <a:t>, една от трите </a:t>
            </a:r>
            <a:r>
              <a:rPr lang="bg-BG" sz="20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  <a:ea typeface="Calibri"/>
                <a:cs typeface="Calibri"/>
              </a:rPr>
              <a:t>виделици</a:t>
            </a:r>
            <a:r>
              <a:rPr lang="bg-BG" sz="2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  <a:ea typeface="Calibri"/>
                <a:cs typeface="Calibri"/>
              </a:rPr>
              <a:t> от Фатима, в своите частни разговори и записки наистина се е отнасяла към въпроса за края на света, но нейните изказвания са били много предпазливи и не са посочвали конкретна дата или детайли относно апокалипсиса. От нейните обявления през 1917 г., които са признати от Католическата църква, се разбира, че Света Богородица е призовавала към молитва, покаяние, обръщане към Бога и отдаване на Русия на Непорочното сърце на Мария.</a:t>
            </a:r>
          </a:p>
          <a:p>
            <a:pPr algn="just">
              <a:spcAft>
                <a:spcPts val="0"/>
              </a:spcAft>
            </a:pPr>
            <a:r>
              <a:rPr lang="bg-BG" sz="2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  <a:ea typeface="Calibri"/>
                <a:cs typeface="Calibri"/>
              </a:rPr>
              <a:t> </a:t>
            </a:r>
          </a:p>
          <a:p>
            <a:pPr algn="just">
              <a:spcAft>
                <a:spcPts val="0"/>
              </a:spcAft>
            </a:pPr>
            <a:r>
              <a:rPr lang="bg-BG" sz="2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  <a:ea typeface="Calibri"/>
                <a:cs typeface="Calibri"/>
              </a:rPr>
              <a:t>Сестра </a:t>
            </a:r>
            <a:r>
              <a:rPr lang="bg-BG" sz="20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  <a:ea typeface="Calibri"/>
                <a:cs typeface="Calibri"/>
              </a:rPr>
              <a:t>Луция</a:t>
            </a:r>
            <a:r>
              <a:rPr lang="bg-BG" sz="2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  <a:ea typeface="Calibri"/>
                <a:cs typeface="Calibri"/>
              </a:rPr>
              <a:t> в своите по-късни писма, особено в разговорите си с духовници и теолози, обяснявала, че обявленията във Фатима не са имали за цел само предсказания за края на света, а по-скоро са били призив към обръщане на човечеството. Въпреки това, в частни разговори сестра </a:t>
            </a:r>
            <a:r>
              <a:rPr lang="bg-BG" sz="20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  <a:ea typeface="Calibri"/>
                <a:cs typeface="Calibri"/>
              </a:rPr>
              <a:t>Луция</a:t>
            </a:r>
            <a:r>
              <a:rPr lang="bg-BG" sz="2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  <a:ea typeface="Calibri"/>
                <a:cs typeface="Calibri"/>
              </a:rPr>
              <a:t> говорела за възможни последици за света, ако човечеството не отговори на призива за покаяние. Тя споменавала за големи катастрофи, войни, страдания и знаци, които щели да предшестват края на времената.</a:t>
            </a:r>
            <a:endParaRPr lang="bg-BG" sz="20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79078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авоъгълник 1"/>
          <p:cNvSpPr/>
          <p:nvPr/>
        </p:nvSpPr>
        <p:spPr>
          <a:xfrm>
            <a:off x="323528" y="188640"/>
            <a:ext cx="8496944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bg-BG" sz="2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  <a:ea typeface="Calibri"/>
                <a:cs typeface="Calibri"/>
              </a:rPr>
              <a:t>Сестра </a:t>
            </a:r>
            <a:r>
              <a:rPr lang="bg-BG" sz="20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  <a:ea typeface="Calibri"/>
                <a:cs typeface="Calibri"/>
              </a:rPr>
              <a:t>Луция</a:t>
            </a:r>
            <a:r>
              <a:rPr lang="bg-BG" sz="2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  <a:ea typeface="Calibri"/>
                <a:cs typeface="Calibri"/>
              </a:rPr>
              <a:t> в своите писма и разговори с папите, особено с папа Йоан Павел II, се отнасяла към тайна Фатима, включително и третата тайна, която съдържала визия за голямо страдание, което щяло да сполети Църквата и човечеството, както и за окончателната победа на Непорочното сърце на Мария. Споменатата тайна включвала образ на папа, който преминава през разрушен град, което много хора интерпретирали като символ на преследването на Църквата в бъдеще.</a:t>
            </a:r>
          </a:p>
          <a:p>
            <a:pPr algn="just">
              <a:spcAft>
                <a:spcPts val="0"/>
              </a:spcAft>
            </a:pPr>
            <a:r>
              <a:rPr lang="bg-BG" sz="2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  <a:ea typeface="Calibri"/>
                <a:cs typeface="Calibri"/>
              </a:rPr>
              <a:t> </a:t>
            </a:r>
          </a:p>
          <a:p>
            <a:pPr algn="just">
              <a:spcAft>
                <a:spcPts val="0"/>
              </a:spcAft>
            </a:pPr>
            <a:r>
              <a:rPr lang="bg-BG" sz="2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  <a:ea typeface="Calibri"/>
                <a:cs typeface="Calibri"/>
              </a:rPr>
              <a:t>Сестра </a:t>
            </a:r>
            <a:r>
              <a:rPr lang="bg-BG" sz="20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  <a:ea typeface="Calibri"/>
                <a:cs typeface="Calibri"/>
              </a:rPr>
              <a:t>Луция</a:t>
            </a:r>
            <a:r>
              <a:rPr lang="bg-BG" sz="2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  <a:ea typeface="Calibri"/>
                <a:cs typeface="Calibri"/>
              </a:rPr>
              <a:t> обаче не говорела директно за „края на света“ в буквалния смисъл, а по-скоро за големи страдания и катаклизми, които щели да бъдат свързани с непослушанието на човечеството към Божиите призиви. В нейните писма и разговори се появявала и мисълта, че след тези страдания и обръщане ще настъпи време на мир и обновление, което ще бъде резултат от обръщането на света.</a:t>
            </a:r>
          </a:p>
          <a:p>
            <a:pPr algn="just">
              <a:spcAft>
                <a:spcPts val="0"/>
              </a:spcAft>
            </a:pPr>
            <a:r>
              <a:rPr lang="bg-BG" sz="2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  <a:ea typeface="Calibri"/>
                <a:cs typeface="Calibri"/>
              </a:rPr>
              <a:t> </a:t>
            </a:r>
          </a:p>
          <a:p>
            <a:pPr algn="just">
              <a:spcAft>
                <a:spcPts val="0"/>
              </a:spcAft>
            </a:pPr>
            <a:r>
              <a:rPr lang="bg-BG" sz="2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  <a:ea typeface="Calibri"/>
                <a:cs typeface="Calibri"/>
              </a:rPr>
              <a:t>Обобщено, сестра </a:t>
            </a:r>
            <a:r>
              <a:rPr lang="bg-BG" sz="20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  <a:ea typeface="Calibri"/>
                <a:cs typeface="Calibri"/>
              </a:rPr>
              <a:t>Луция</a:t>
            </a:r>
            <a:r>
              <a:rPr lang="bg-BG" sz="2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  <a:ea typeface="Calibri"/>
                <a:cs typeface="Calibri"/>
              </a:rPr>
              <a:t> говорела за възможни катастрофи и страдания, но не е посочвала конкретен „край на света“. Нейното послание се е съсредоточавало върху призива към молитва, покаяние, обръщане към Бога и отдаване на Света Богородица, а не върху точни предсказания за апокалипсис.</a:t>
            </a:r>
            <a:endParaRPr lang="bg-BG" sz="20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67539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Reinado de Marí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bg-BG"/>
          </a:p>
        </p:txBody>
      </p:sp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7"/>
            <a:ext cx="9453456" cy="685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35121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авоъгълник 4"/>
          <p:cNvSpPr/>
          <p:nvPr/>
        </p:nvSpPr>
        <p:spPr>
          <a:xfrm>
            <a:off x="467544" y="332656"/>
            <a:ext cx="8136904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ЯВЛЕНИЯТА В АКИТА (ЯПОНИЯ)</a:t>
            </a:r>
          </a:p>
          <a:p>
            <a:pPr algn="just"/>
            <a:endParaRPr lang="ru-RU" sz="20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just"/>
            <a:r>
              <a:rPr lang="ru-RU" sz="24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Явленията</a:t>
            </a:r>
            <a: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в </a:t>
            </a:r>
            <a:r>
              <a:rPr lang="ru-RU" sz="24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Акита</a:t>
            </a:r>
            <a: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24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са</a:t>
            </a:r>
            <a: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24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свързани</a:t>
            </a:r>
            <a: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с </a:t>
            </a:r>
            <a:r>
              <a:rPr lang="ru-RU" sz="24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изключителни</a:t>
            </a:r>
            <a: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24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събития</a:t>
            </a:r>
            <a: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, </a:t>
            </a:r>
            <a:r>
              <a:rPr lang="ru-RU" sz="24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които</a:t>
            </a:r>
            <a: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се </a:t>
            </a:r>
            <a:r>
              <a:rPr lang="ru-RU" sz="24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случват</a:t>
            </a:r>
            <a: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24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през</a:t>
            </a:r>
            <a: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1973 г. в </a:t>
            </a:r>
            <a:r>
              <a:rPr lang="ru-RU" sz="24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манастира</a:t>
            </a:r>
            <a: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на </a:t>
            </a:r>
            <a:r>
              <a:rPr lang="ru-RU" sz="24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Сестрите</a:t>
            </a:r>
            <a: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на </a:t>
            </a:r>
            <a:r>
              <a:rPr lang="ru-RU" sz="24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Пресветата</a:t>
            </a:r>
            <a: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Евхаристия в </a:t>
            </a:r>
            <a:r>
              <a:rPr lang="ru-RU" sz="24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Акита</a:t>
            </a:r>
            <a: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, Япония. Те </a:t>
            </a:r>
            <a:r>
              <a:rPr lang="ru-RU" sz="24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включват</a:t>
            </a:r>
            <a: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послания от Дева Мария, чудотворна статуя и </a:t>
            </a:r>
            <a:r>
              <a:rPr lang="ru-RU" sz="24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необясними</a:t>
            </a:r>
            <a: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явления. </a:t>
            </a:r>
            <a:r>
              <a:rPr lang="ru-RU" sz="24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Ето</a:t>
            </a:r>
            <a: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подробна информация за </a:t>
            </a:r>
            <a:r>
              <a:rPr lang="ru-RU" sz="24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тях</a:t>
            </a:r>
            <a: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и </a:t>
            </a:r>
            <a:r>
              <a:rPr lang="ru-RU" sz="24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отношението</a:t>
            </a:r>
            <a: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на </a:t>
            </a:r>
            <a:r>
              <a:rPr lang="ru-RU" sz="24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Църквата</a:t>
            </a:r>
            <a: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.</a:t>
            </a:r>
            <a:endParaRPr lang="bg-BG" sz="24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2720" y="3514300"/>
            <a:ext cx="5171728" cy="29737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26666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авоъгълник 2"/>
          <p:cNvSpPr/>
          <p:nvPr/>
        </p:nvSpPr>
        <p:spPr>
          <a:xfrm>
            <a:off x="611560" y="474345"/>
            <a:ext cx="792088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AutoNum type="arabicPeriod"/>
            </a:pPr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ИСТОРИЯ НА ЯВЛЕНИЯТА</a:t>
            </a:r>
            <a:endParaRPr lang="pl-PL" sz="24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endParaRPr lang="ru-RU" sz="24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>
              <a:buFont typeface="Arial"/>
              <a:buChar char="•"/>
            </a:pPr>
            <a:r>
              <a:rPr lang="ru-RU" sz="2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Място</a:t>
            </a:r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и </a:t>
            </a:r>
            <a:r>
              <a:rPr lang="ru-RU" sz="2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личност</a:t>
            </a:r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:</a:t>
            </a:r>
            <a: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/>
            </a:r>
            <a:b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</a:br>
            <a: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Сестра Агнес </a:t>
            </a:r>
            <a:r>
              <a:rPr lang="ru-RU" sz="24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Сасагава</a:t>
            </a:r>
            <a: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, монахиня от </a:t>
            </a:r>
            <a:r>
              <a:rPr lang="ru-RU" sz="24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манастира</a:t>
            </a:r>
            <a: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в </a:t>
            </a:r>
            <a:r>
              <a:rPr lang="ru-RU" sz="24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Акита</a:t>
            </a:r>
            <a: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, е </a:t>
            </a:r>
            <a:r>
              <a:rPr lang="ru-RU" sz="24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централната</a:t>
            </a:r>
            <a: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фигура на </a:t>
            </a:r>
            <a:r>
              <a:rPr lang="ru-RU" sz="24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тези</a:t>
            </a:r>
            <a: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явления. </a:t>
            </a:r>
            <a:r>
              <a:rPr lang="ru-RU" sz="24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Тя</a:t>
            </a:r>
            <a: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страда от </a:t>
            </a:r>
            <a:r>
              <a:rPr lang="ru-RU" sz="24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пълна</a:t>
            </a:r>
            <a: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глухота, </a:t>
            </a:r>
            <a:r>
              <a:rPr lang="ru-RU" sz="24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когато</a:t>
            </a:r>
            <a: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24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започват</a:t>
            </a:r>
            <a: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24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събитията</a:t>
            </a:r>
            <a: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.</a:t>
            </a:r>
          </a:p>
          <a:p>
            <a:pPr>
              <a:buFont typeface="Arial"/>
              <a:buChar char="•"/>
            </a:pPr>
            <a:r>
              <a:rPr lang="ru-RU" sz="2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Събития</a:t>
            </a:r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:</a:t>
            </a:r>
            <a:endParaRPr lang="ru-RU" sz="24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marL="742950" lvl="1" indent="-285750">
              <a:buFont typeface="Arial"/>
              <a:buChar char="•"/>
            </a:pPr>
            <a: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На 12 </a:t>
            </a:r>
            <a:r>
              <a:rPr lang="ru-RU" sz="24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юни</a:t>
            </a:r>
            <a: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1973 г. Сестра Агнес </a:t>
            </a:r>
            <a:r>
              <a:rPr lang="ru-RU" sz="24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вижда</a:t>
            </a:r>
            <a: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мистична светлина, </a:t>
            </a:r>
            <a:r>
              <a:rPr lang="ru-RU" sz="24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идваща</a:t>
            </a:r>
            <a: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от </a:t>
            </a:r>
            <a:r>
              <a:rPr lang="ru-RU" sz="24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дарохранителницата</a:t>
            </a:r>
            <a: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.</a:t>
            </a:r>
          </a:p>
          <a:p>
            <a:pPr marL="742950" lvl="1" indent="-285750">
              <a:buFont typeface="Arial"/>
              <a:buChar char="•"/>
            </a:pPr>
            <a: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На 6 юли 1973 г. </a:t>
            </a:r>
            <a:r>
              <a:rPr lang="ru-RU" sz="24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статуята</a:t>
            </a:r>
            <a: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на Дева Мария в </a:t>
            </a:r>
            <a:r>
              <a:rPr lang="ru-RU" sz="24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манастира</a:t>
            </a:r>
            <a: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24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започва</a:t>
            </a:r>
            <a: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да </a:t>
            </a:r>
            <a:r>
              <a:rPr lang="ru-RU" sz="24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излъчва</a:t>
            </a:r>
            <a: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светлина и да плаче. </a:t>
            </a:r>
            <a:r>
              <a:rPr lang="ru-RU" sz="24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Това</a:t>
            </a:r>
            <a: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се </a:t>
            </a:r>
            <a:r>
              <a:rPr lang="ru-RU" sz="24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повтаря</a:t>
            </a:r>
            <a: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101 </a:t>
            </a:r>
            <a:r>
              <a:rPr lang="ru-RU" sz="24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пъти</a:t>
            </a:r>
            <a: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до 1981 г.</a:t>
            </a:r>
          </a:p>
          <a:p>
            <a:pPr marL="742950" lvl="1" indent="-285750">
              <a:buFont typeface="Arial"/>
              <a:buChar char="•"/>
            </a:pPr>
            <a: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Сестра Агнес </a:t>
            </a:r>
            <a:r>
              <a:rPr lang="ru-RU" sz="24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получава</a:t>
            </a:r>
            <a: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три послания от Дева Мария, в </a:t>
            </a:r>
            <a:r>
              <a:rPr lang="ru-RU" sz="24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които</a:t>
            </a:r>
            <a: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се говори за покаяние, молитва и предупреждение за </a:t>
            </a:r>
            <a:r>
              <a:rPr lang="ru-RU" sz="24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бъдещи</a:t>
            </a:r>
            <a: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бедствия.</a:t>
            </a:r>
            <a:endParaRPr lang="ru-RU" sz="24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5743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авоъгълник 1"/>
          <p:cNvSpPr/>
          <p:nvPr/>
        </p:nvSpPr>
        <p:spPr>
          <a:xfrm>
            <a:off x="539552" y="476672"/>
            <a:ext cx="7992888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2. ОСНОВНИ ПОСЛАНИЯ</a:t>
            </a:r>
            <a:endParaRPr lang="pl-PL" sz="24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endParaRPr lang="ru-RU" sz="24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>
              <a:buFont typeface="Arial"/>
              <a:buChar char="•"/>
            </a:pPr>
            <a:r>
              <a:rPr lang="ru-RU" sz="2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Първо</a:t>
            </a:r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послание (6 юли 1973 г.):</a:t>
            </a:r>
            <a: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/>
            </a:r>
            <a:b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</a:br>
            <a: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Дева Мария </a:t>
            </a:r>
            <a:r>
              <a:rPr lang="ru-RU" sz="24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призовава</a:t>
            </a:r>
            <a: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24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към</a:t>
            </a:r>
            <a: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молитва и покаяние, за да се </a:t>
            </a:r>
            <a:r>
              <a:rPr lang="ru-RU" sz="24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изкупи</a:t>
            </a:r>
            <a: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24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грехът</a:t>
            </a:r>
            <a: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на </a:t>
            </a:r>
            <a:r>
              <a:rPr lang="ru-RU" sz="24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човечеството</a:t>
            </a:r>
            <a: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.</a:t>
            </a:r>
            <a:endParaRPr lang="pl-PL" sz="24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endParaRPr lang="ru-RU" sz="24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>
              <a:buFont typeface="Arial"/>
              <a:buChar char="•"/>
            </a:pPr>
            <a:r>
              <a:rPr lang="ru-RU" sz="2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Второ</a:t>
            </a:r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послание (3 август 1973 г.):</a:t>
            </a:r>
            <a: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/>
            </a:r>
            <a:b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</a:br>
            <a: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Мария </a:t>
            </a:r>
            <a:r>
              <a:rPr lang="ru-RU" sz="24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предупреждава</a:t>
            </a:r>
            <a: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за </a:t>
            </a:r>
            <a:r>
              <a:rPr lang="ru-RU" sz="24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преследване</a:t>
            </a:r>
            <a: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на </a:t>
            </a:r>
            <a:r>
              <a:rPr lang="ru-RU" sz="24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Църквата</a:t>
            </a:r>
            <a: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и </a:t>
            </a:r>
            <a:r>
              <a:rPr lang="ru-RU" sz="24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грехове</a:t>
            </a:r>
            <a: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сред </a:t>
            </a:r>
            <a:r>
              <a:rPr lang="ru-RU" sz="24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духовенството</a:t>
            </a:r>
            <a: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.</a:t>
            </a:r>
            <a:endParaRPr lang="pl-PL" sz="24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endParaRPr lang="ru-RU" sz="24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>
              <a:buFont typeface="Arial"/>
              <a:buChar char="•"/>
            </a:pPr>
            <a:r>
              <a:rPr lang="ru-RU" sz="2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Трето</a:t>
            </a:r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послание (13 </a:t>
            </a:r>
            <a:r>
              <a:rPr lang="ru-RU" sz="2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октомври</a:t>
            </a:r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1973 г.):</a:t>
            </a:r>
            <a: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/>
            </a:r>
            <a:b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</a:br>
            <a: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В него се говори за </a:t>
            </a:r>
            <a:r>
              <a:rPr lang="ru-RU" sz="24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бъдещи</a:t>
            </a:r>
            <a: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бедствия, </a:t>
            </a:r>
            <a:r>
              <a:rPr lang="ru-RU" sz="24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ако</a:t>
            </a:r>
            <a: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24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човечеството</a:t>
            </a:r>
            <a: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не се </a:t>
            </a:r>
            <a:r>
              <a:rPr lang="ru-RU" sz="24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покае</a:t>
            </a:r>
            <a: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. </a:t>
            </a:r>
            <a:r>
              <a:rPr lang="ru-RU" sz="24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Споменава</a:t>
            </a:r>
            <a: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се "</a:t>
            </a:r>
            <a:r>
              <a:rPr lang="ru-RU" sz="24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огън</a:t>
            </a:r>
            <a: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, </a:t>
            </a:r>
            <a:r>
              <a:rPr lang="ru-RU" sz="24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който</a:t>
            </a:r>
            <a: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24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ще</a:t>
            </a:r>
            <a: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24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падне</a:t>
            </a:r>
            <a: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от </a:t>
            </a:r>
            <a:r>
              <a:rPr lang="ru-RU" sz="24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небето</a:t>
            </a:r>
            <a: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", и </a:t>
            </a:r>
            <a:r>
              <a:rPr lang="ru-RU" sz="24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катастрофални</a:t>
            </a:r>
            <a: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24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събития</a:t>
            </a:r>
            <a: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, </a:t>
            </a:r>
            <a:r>
              <a:rPr lang="ru-RU" sz="24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които</a:t>
            </a:r>
            <a: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24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ще</a:t>
            </a:r>
            <a: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24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унищожат</a:t>
            </a:r>
            <a: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24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голяма</a:t>
            </a:r>
            <a: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част от </a:t>
            </a:r>
            <a:r>
              <a:rPr lang="ru-RU" sz="24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човечеството</a:t>
            </a:r>
            <a: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.</a:t>
            </a:r>
            <a:endParaRPr lang="ru-RU" sz="24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3061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авоъгълник 1"/>
          <p:cNvSpPr/>
          <p:nvPr/>
        </p:nvSpPr>
        <p:spPr>
          <a:xfrm>
            <a:off x="539552" y="476672"/>
            <a:ext cx="799288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3. ЧУДОТВОРНАТА СТАТУЯ</a:t>
            </a:r>
            <a:endParaRPr lang="pl-PL" sz="24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endParaRPr lang="ru-RU" sz="24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>
              <a:buFont typeface="Arial"/>
              <a:buChar char="•"/>
            </a:pPr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Плач:</a:t>
            </a:r>
            <a: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24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Статуята</a:t>
            </a:r>
            <a: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плаче </a:t>
            </a:r>
            <a:r>
              <a:rPr lang="ru-RU" sz="24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общо</a:t>
            </a:r>
            <a: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101 </a:t>
            </a:r>
            <a:r>
              <a:rPr lang="ru-RU" sz="24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пъти</a:t>
            </a:r>
            <a: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между 1975 и 1981 г.</a:t>
            </a:r>
          </a:p>
          <a:p>
            <a:pPr>
              <a:buFont typeface="Arial"/>
              <a:buChar char="•"/>
            </a:pPr>
            <a:r>
              <a:rPr lang="ru-RU" sz="2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Кръв</a:t>
            </a:r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и пот:</a:t>
            </a:r>
            <a: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24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Наблюдават</a:t>
            </a:r>
            <a: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се и </a:t>
            </a:r>
            <a:r>
              <a:rPr lang="ru-RU" sz="24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други</a:t>
            </a:r>
            <a: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24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феномени</a:t>
            </a:r>
            <a: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– от </a:t>
            </a:r>
            <a:r>
              <a:rPr lang="ru-RU" sz="24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статуята</a:t>
            </a:r>
            <a: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се </a:t>
            </a:r>
            <a:r>
              <a:rPr lang="ru-RU" sz="24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появяват</a:t>
            </a:r>
            <a: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капки </a:t>
            </a:r>
            <a:r>
              <a:rPr lang="ru-RU" sz="24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кръв</a:t>
            </a:r>
            <a: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и пот с аромат на </a:t>
            </a:r>
            <a:r>
              <a:rPr lang="ru-RU" sz="24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рози</a:t>
            </a:r>
            <a: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.</a:t>
            </a:r>
          </a:p>
          <a:p>
            <a:pPr>
              <a:buFont typeface="Arial"/>
              <a:buChar char="•"/>
            </a:pPr>
            <a:r>
              <a:rPr lang="ru-RU" sz="2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Научни</a:t>
            </a:r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изследвания</a:t>
            </a:r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:</a:t>
            </a:r>
            <a: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24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Пробите</a:t>
            </a:r>
            <a: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от </a:t>
            </a:r>
            <a:r>
              <a:rPr lang="ru-RU" sz="24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кръв</a:t>
            </a:r>
            <a: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и </a:t>
            </a:r>
            <a:r>
              <a:rPr lang="ru-RU" sz="24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сълзи</a:t>
            </a:r>
            <a: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24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са</a:t>
            </a:r>
            <a: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24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анализирани</a:t>
            </a:r>
            <a: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и </a:t>
            </a:r>
            <a:r>
              <a:rPr lang="ru-RU" sz="24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потвърдени</a:t>
            </a:r>
            <a: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24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като</a:t>
            </a:r>
            <a: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24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човешки</a:t>
            </a:r>
            <a: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.</a:t>
            </a:r>
            <a:endParaRPr lang="ru-RU" sz="24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6991" y="4077072"/>
            <a:ext cx="4325449" cy="24310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46549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авоъгълник 3"/>
          <p:cNvSpPr/>
          <p:nvPr/>
        </p:nvSpPr>
        <p:spPr>
          <a:xfrm>
            <a:off x="382920" y="980728"/>
            <a:ext cx="4572000" cy="4315027"/>
          </a:xfrm>
          <a:prstGeom prst="rect">
            <a:avLst/>
          </a:prstGeom>
        </p:spPr>
        <p:txBody>
          <a:bodyPr>
            <a:spAutoFit/>
          </a:bodyPr>
          <a:lstStyle/>
          <a:p>
            <a:pPr marL="228600" lvl="0" indent="-182880">
              <a:spcBef>
                <a:spcPct val="20000"/>
              </a:spcBef>
              <a:spcAft>
                <a:spcPts val="300"/>
              </a:spcAft>
              <a:buClr>
                <a:srgbClr val="F14124">
                  <a:lumMod val="75000"/>
                </a:srgbClr>
              </a:buClr>
              <a:buSzPct val="130000"/>
              <a:buFont typeface="Georgia" pitchFamily="18" charset="0"/>
              <a:buChar char="*"/>
            </a:pPr>
            <a:r>
              <a:rPr lang="ru-RU" sz="2400" b="1" dirty="0" smtClean="0"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Ла </a:t>
            </a:r>
            <a:r>
              <a:rPr lang="ru-RU" sz="2400" b="1" dirty="0" err="1" smtClean="0"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Салет</a:t>
            </a:r>
            <a:endParaRPr lang="ru-RU" sz="2400" dirty="0" smtClean="0">
              <a:solidFill>
                <a:prstClr val="black">
                  <a:lumMod val="75000"/>
                  <a:lumOff val="2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marL="548640" lvl="1" indent="-182880">
              <a:spcBef>
                <a:spcPct val="20000"/>
              </a:spcBef>
              <a:spcAft>
                <a:spcPts val="300"/>
              </a:spcAft>
              <a:buClr>
                <a:srgbClr val="F14124">
                  <a:lumMod val="75000"/>
                </a:srgbClr>
              </a:buClr>
              <a:buSzPct val="130000"/>
              <a:buFont typeface="Georgia" pitchFamily="18" charset="0"/>
              <a:buChar char="*"/>
            </a:pPr>
            <a:r>
              <a:rPr lang="ru-RU" sz="2400" dirty="0" smtClean="0"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Година: </a:t>
            </a:r>
            <a:r>
              <a:rPr lang="ru-RU" sz="2400" b="1" dirty="0" smtClean="0"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1846 г.</a:t>
            </a:r>
            <a:endParaRPr lang="ru-RU" sz="2400" dirty="0" smtClean="0">
              <a:solidFill>
                <a:prstClr val="black">
                  <a:lumMod val="75000"/>
                  <a:lumOff val="2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marL="548640" lvl="1" indent="-182880">
              <a:spcBef>
                <a:spcPct val="20000"/>
              </a:spcBef>
              <a:spcAft>
                <a:spcPts val="300"/>
              </a:spcAft>
              <a:buClr>
                <a:srgbClr val="F14124">
                  <a:lumMod val="75000"/>
                </a:srgbClr>
              </a:buClr>
              <a:buSzPct val="130000"/>
              <a:buFont typeface="Georgia" pitchFamily="18" charset="0"/>
              <a:buChar char="*"/>
            </a:pPr>
            <a:r>
              <a:rPr lang="ru-RU" sz="2400" dirty="0" err="1" smtClean="0"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Държава</a:t>
            </a:r>
            <a:r>
              <a:rPr lang="ru-RU" sz="2400" dirty="0" smtClean="0"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: </a:t>
            </a:r>
            <a:r>
              <a:rPr lang="ru-RU" sz="2400" b="1" dirty="0" smtClean="0"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Франция</a:t>
            </a:r>
            <a:endParaRPr lang="ru-RU" sz="2400" dirty="0" smtClean="0">
              <a:solidFill>
                <a:prstClr val="black">
                  <a:lumMod val="75000"/>
                  <a:lumOff val="2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marL="228600" lvl="0" indent="-182880">
              <a:spcBef>
                <a:spcPct val="20000"/>
              </a:spcBef>
              <a:spcAft>
                <a:spcPts val="300"/>
              </a:spcAft>
              <a:buClr>
                <a:srgbClr val="F14124">
                  <a:lumMod val="75000"/>
                </a:srgbClr>
              </a:buClr>
              <a:buSzPct val="130000"/>
              <a:buFont typeface="Georgia" pitchFamily="18" charset="0"/>
              <a:buChar char="*"/>
            </a:pPr>
            <a:r>
              <a:rPr lang="ru-RU" sz="2400" b="1" dirty="0" smtClean="0"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Фатима</a:t>
            </a:r>
            <a:endParaRPr lang="ru-RU" sz="2400" dirty="0">
              <a:solidFill>
                <a:prstClr val="black">
                  <a:lumMod val="75000"/>
                  <a:lumOff val="2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marL="548640" lvl="1" indent="-182880">
              <a:spcBef>
                <a:spcPct val="20000"/>
              </a:spcBef>
              <a:spcAft>
                <a:spcPts val="300"/>
              </a:spcAft>
              <a:buClr>
                <a:srgbClr val="F14124">
                  <a:lumMod val="75000"/>
                </a:srgbClr>
              </a:buClr>
              <a:buSzPct val="130000"/>
              <a:buFont typeface="Georgia" pitchFamily="18" charset="0"/>
              <a:buChar char="*"/>
            </a:pPr>
            <a:r>
              <a:rPr lang="ru-RU" sz="2400" dirty="0"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Година: </a:t>
            </a:r>
            <a:r>
              <a:rPr lang="ru-RU" sz="2400" b="1" dirty="0"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1917 г.</a:t>
            </a:r>
            <a:endParaRPr lang="ru-RU" sz="2400" dirty="0">
              <a:solidFill>
                <a:prstClr val="black">
                  <a:lumMod val="75000"/>
                  <a:lumOff val="2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marL="548640" lvl="1" indent="-182880">
              <a:spcBef>
                <a:spcPct val="20000"/>
              </a:spcBef>
              <a:spcAft>
                <a:spcPts val="300"/>
              </a:spcAft>
              <a:buClr>
                <a:srgbClr val="F14124">
                  <a:lumMod val="75000"/>
                </a:srgbClr>
              </a:buClr>
              <a:buSzPct val="130000"/>
              <a:buFont typeface="Georgia" pitchFamily="18" charset="0"/>
              <a:buChar char="*"/>
            </a:pPr>
            <a:r>
              <a:rPr lang="ru-RU" sz="2400" dirty="0" err="1"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Държава</a:t>
            </a:r>
            <a:r>
              <a:rPr lang="ru-RU" sz="2400" dirty="0"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: </a:t>
            </a:r>
            <a:r>
              <a:rPr lang="ru-RU" sz="2400" b="1" dirty="0"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Португалия</a:t>
            </a:r>
            <a:endParaRPr lang="ru-RU" sz="2400" dirty="0">
              <a:solidFill>
                <a:prstClr val="black">
                  <a:lumMod val="75000"/>
                  <a:lumOff val="2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marL="228600" lvl="0" indent="-182880">
              <a:spcBef>
                <a:spcPct val="20000"/>
              </a:spcBef>
              <a:spcAft>
                <a:spcPts val="300"/>
              </a:spcAft>
              <a:buClr>
                <a:srgbClr val="F14124">
                  <a:lumMod val="75000"/>
                </a:srgbClr>
              </a:buClr>
              <a:buSzPct val="130000"/>
              <a:buFont typeface="Georgia" pitchFamily="18" charset="0"/>
              <a:buChar char="*"/>
            </a:pPr>
            <a:r>
              <a:rPr lang="ru-RU" sz="2400" b="1" dirty="0" err="1" smtClean="0"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Акѝта</a:t>
            </a:r>
            <a:endParaRPr lang="ru-RU" sz="2400" dirty="0">
              <a:solidFill>
                <a:prstClr val="black">
                  <a:lumMod val="75000"/>
                  <a:lumOff val="2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marL="548640" lvl="1" indent="-182880">
              <a:spcBef>
                <a:spcPct val="20000"/>
              </a:spcBef>
              <a:spcAft>
                <a:spcPts val="300"/>
              </a:spcAft>
              <a:buClr>
                <a:srgbClr val="F14124">
                  <a:lumMod val="75000"/>
                </a:srgbClr>
              </a:buClr>
              <a:buSzPct val="130000"/>
              <a:buFont typeface="Georgia" pitchFamily="18" charset="0"/>
              <a:buChar char="*"/>
            </a:pPr>
            <a:r>
              <a:rPr lang="ru-RU" sz="2400" dirty="0"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Година: </a:t>
            </a:r>
            <a:r>
              <a:rPr lang="ru-RU" sz="2400" b="1" dirty="0"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1973 г.</a:t>
            </a:r>
            <a:endParaRPr lang="ru-RU" sz="2400" dirty="0">
              <a:solidFill>
                <a:prstClr val="black">
                  <a:lumMod val="75000"/>
                  <a:lumOff val="2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marL="548640" lvl="1" indent="-182880">
              <a:spcBef>
                <a:spcPct val="20000"/>
              </a:spcBef>
              <a:spcAft>
                <a:spcPts val="300"/>
              </a:spcAft>
              <a:buClr>
                <a:srgbClr val="F14124">
                  <a:lumMod val="75000"/>
                </a:srgbClr>
              </a:buClr>
              <a:buSzPct val="130000"/>
              <a:buFont typeface="Georgia" pitchFamily="18" charset="0"/>
              <a:buChar char="*"/>
            </a:pPr>
            <a:r>
              <a:rPr lang="ru-RU" sz="2400" dirty="0" err="1"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Държава</a:t>
            </a:r>
            <a:r>
              <a:rPr lang="ru-RU" sz="2400" dirty="0"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: </a:t>
            </a:r>
            <a:r>
              <a:rPr lang="ru-RU" sz="2400" b="1" dirty="0" smtClean="0"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Япония</a:t>
            </a:r>
            <a:endParaRPr lang="ru-RU" sz="2400" dirty="0">
              <a:solidFill>
                <a:prstClr val="black">
                  <a:lumMod val="75000"/>
                  <a:lumOff val="2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5" name="Картина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4920" y="3717032"/>
            <a:ext cx="3564903" cy="23751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32799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авоъгълник 1"/>
          <p:cNvSpPr/>
          <p:nvPr/>
        </p:nvSpPr>
        <p:spPr>
          <a:xfrm>
            <a:off x="467544" y="404664"/>
            <a:ext cx="8136904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4. ЦЪРКОВНОТО ОДОБРЕНИЕ</a:t>
            </a:r>
            <a:endParaRPr lang="pl-PL" sz="24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endParaRPr lang="ru-RU" sz="24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>
              <a:buFont typeface="Arial"/>
              <a:buChar char="•"/>
            </a:pPr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Епископ Джон </a:t>
            </a:r>
            <a:r>
              <a:rPr lang="ru-RU" sz="2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Шоджиро</a:t>
            </a:r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Ито:</a:t>
            </a:r>
            <a: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/>
            </a:r>
            <a:b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</a:br>
            <a:r>
              <a:rPr lang="ru-RU" sz="24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През</a:t>
            </a:r>
            <a: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1984 г. </a:t>
            </a:r>
            <a:r>
              <a:rPr lang="ru-RU" sz="24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епископът</a:t>
            </a:r>
            <a: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на </a:t>
            </a:r>
            <a:r>
              <a:rPr lang="ru-RU" sz="24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Ниигата</a:t>
            </a:r>
            <a: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, Джон </a:t>
            </a:r>
            <a:r>
              <a:rPr lang="ru-RU" sz="24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Шоджиро</a:t>
            </a:r>
            <a: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Ито, </a:t>
            </a:r>
            <a:r>
              <a:rPr lang="ru-RU" sz="24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официално</a:t>
            </a:r>
            <a: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24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признава</a:t>
            </a:r>
            <a: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24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явленията</a:t>
            </a:r>
            <a: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в </a:t>
            </a:r>
            <a:r>
              <a:rPr lang="ru-RU" sz="24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Акита</a:t>
            </a:r>
            <a: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за "</a:t>
            </a:r>
            <a:r>
              <a:rPr lang="ru-RU" sz="24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достойни</a:t>
            </a:r>
            <a: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за </a:t>
            </a:r>
            <a:r>
              <a:rPr lang="ru-RU" sz="24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вярване</a:t>
            </a:r>
            <a: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". Той </a:t>
            </a:r>
            <a:r>
              <a:rPr lang="ru-RU" sz="24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заявява</a:t>
            </a:r>
            <a: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, че те </a:t>
            </a:r>
            <a:r>
              <a:rPr lang="ru-RU" sz="24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са</a:t>
            </a:r>
            <a: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в </a:t>
            </a:r>
            <a:r>
              <a:rPr lang="ru-RU" sz="24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съответствие</a:t>
            </a:r>
            <a: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с </a:t>
            </a:r>
            <a:r>
              <a:rPr lang="ru-RU" sz="24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католическата</a:t>
            </a:r>
            <a: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24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вяра</a:t>
            </a:r>
            <a: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и </a:t>
            </a:r>
            <a:r>
              <a:rPr lang="ru-RU" sz="24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призовава</a:t>
            </a:r>
            <a: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24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вярващите</a:t>
            </a:r>
            <a: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да се </a:t>
            </a:r>
            <a:r>
              <a:rPr lang="ru-RU" sz="24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вдъхновят</a:t>
            </a:r>
            <a: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от </a:t>
            </a:r>
            <a:r>
              <a:rPr lang="ru-RU" sz="24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тях</a:t>
            </a:r>
            <a: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.</a:t>
            </a:r>
            <a:endParaRPr lang="pl-PL" sz="24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endParaRPr lang="ru-RU" sz="24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>
              <a:buFont typeface="Arial"/>
              <a:buChar char="•"/>
            </a:pPr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Позиция на Ватикана:</a:t>
            </a:r>
            <a: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/>
            </a:r>
            <a:b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</a:br>
            <a: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Кардинал Йозеф Ратцингер (</a:t>
            </a:r>
            <a:r>
              <a:rPr lang="ru-RU" sz="24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по-късно</a:t>
            </a:r>
            <a: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папа Бенедикт XVI), </a:t>
            </a:r>
            <a:r>
              <a:rPr lang="ru-RU" sz="24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като</a:t>
            </a:r>
            <a: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префект на </a:t>
            </a:r>
            <a:r>
              <a:rPr lang="ru-RU" sz="24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Конгрегацията</a:t>
            </a:r>
            <a: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за </a:t>
            </a:r>
            <a:r>
              <a:rPr lang="ru-RU" sz="24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доктрината</a:t>
            </a:r>
            <a: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на </a:t>
            </a:r>
            <a:r>
              <a:rPr lang="ru-RU" sz="24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вярата</a:t>
            </a:r>
            <a: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, е </a:t>
            </a:r>
            <a:r>
              <a:rPr lang="ru-RU" sz="24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прегледал</a:t>
            </a:r>
            <a: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случая и не е </a:t>
            </a:r>
            <a:r>
              <a:rPr lang="ru-RU" sz="24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изразил</a:t>
            </a:r>
            <a: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24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възражения</a:t>
            </a:r>
            <a: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.</a:t>
            </a:r>
            <a:endParaRPr lang="ru-RU" sz="24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7222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авоъгълник 4"/>
          <p:cNvSpPr/>
          <p:nvPr/>
        </p:nvSpPr>
        <p:spPr>
          <a:xfrm>
            <a:off x="395536" y="404664"/>
            <a:ext cx="828092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5. ВРЪЗКА С ФАТИМА</a:t>
            </a:r>
            <a:endParaRPr lang="pl-PL" sz="24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endParaRPr lang="ru-RU" sz="24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just"/>
            <a: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Много </a:t>
            </a:r>
            <a:r>
              <a:rPr lang="ru-RU" sz="24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изследователи</a:t>
            </a:r>
            <a: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24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свързват</a:t>
            </a:r>
            <a: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24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явленията</a:t>
            </a:r>
            <a: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в </a:t>
            </a:r>
            <a:r>
              <a:rPr lang="ru-RU" sz="24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Акита</a:t>
            </a:r>
            <a: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с </a:t>
            </a:r>
            <a:r>
              <a:rPr lang="ru-RU" sz="24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посланията</a:t>
            </a:r>
            <a: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на Дева Мария </a:t>
            </a:r>
            <a:r>
              <a:rPr lang="ru-RU" sz="24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във</a:t>
            </a:r>
            <a: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Фатима. И в </a:t>
            </a:r>
            <a:r>
              <a:rPr lang="ru-RU" sz="24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двата</a:t>
            </a:r>
            <a: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случая се </a:t>
            </a:r>
            <a:r>
              <a:rPr lang="ru-RU" sz="24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акцентира</a:t>
            </a:r>
            <a: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24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върху</a:t>
            </a:r>
            <a: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24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покаянието</a:t>
            </a:r>
            <a: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, </a:t>
            </a:r>
            <a:r>
              <a:rPr lang="ru-RU" sz="24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молитвата</a:t>
            </a:r>
            <a: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и предупреждения за </a:t>
            </a:r>
            <a:r>
              <a:rPr lang="ru-RU" sz="24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бъдещи</a:t>
            </a:r>
            <a: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бедствия.</a:t>
            </a:r>
            <a:endParaRPr lang="ru-RU" sz="24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6" name="Правоъгълник 5"/>
          <p:cNvSpPr/>
          <p:nvPr/>
        </p:nvSpPr>
        <p:spPr>
          <a:xfrm>
            <a:off x="467544" y="3140968"/>
            <a:ext cx="813690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6. НАСТОЯЩА СИТУАЦИЯ</a:t>
            </a:r>
            <a:endParaRPr lang="pl-PL" sz="24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endParaRPr lang="ru-RU" sz="24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>
              <a:buFont typeface="Arial"/>
              <a:buChar char="•"/>
            </a:pPr>
            <a:r>
              <a:rPr lang="ru-RU" sz="24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Явленията</a:t>
            </a:r>
            <a: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в </a:t>
            </a:r>
            <a:r>
              <a:rPr lang="ru-RU" sz="24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Акита</a:t>
            </a:r>
            <a: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24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са</a:t>
            </a:r>
            <a: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24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официално</a:t>
            </a:r>
            <a: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24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признати</a:t>
            </a:r>
            <a: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от </a:t>
            </a:r>
            <a:r>
              <a:rPr lang="ru-RU" sz="24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местната</a:t>
            </a:r>
            <a: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24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църковна</a:t>
            </a:r>
            <a: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24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власт</a:t>
            </a:r>
            <a: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и се </a:t>
            </a:r>
            <a:r>
              <a:rPr lang="ru-RU" sz="24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радват</a:t>
            </a:r>
            <a: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на широка </a:t>
            </a:r>
            <a:r>
              <a:rPr lang="ru-RU" sz="24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популярност</a:t>
            </a:r>
            <a: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сред </a:t>
            </a:r>
            <a:r>
              <a:rPr lang="ru-RU" sz="24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вярващите</a:t>
            </a:r>
            <a: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.</a:t>
            </a:r>
            <a:endParaRPr lang="pl-PL" sz="24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endParaRPr lang="ru-RU" sz="24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>
              <a:buFont typeface="Arial"/>
              <a:buChar char="•"/>
            </a:pPr>
            <a:r>
              <a:rPr lang="ru-RU" sz="24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Манастирът</a:t>
            </a:r>
            <a: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в </a:t>
            </a:r>
            <a:r>
              <a:rPr lang="ru-RU" sz="24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Акита</a:t>
            </a:r>
            <a: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24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остава</a:t>
            </a:r>
            <a: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24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място</a:t>
            </a:r>
            <a: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за поклонение, </a:t>
            </a:r>
            <a:r>
              <a:rPr lang="ru-RU" sz="24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където</a:t>
            </a:r>
            <a: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много хора </a:t>
            </a:r>
            <a:r>
              <a:rPr lang="ru-RU" sz="24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отиват</a:t>
            </a:r>
            <a: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, за да се молят и да </a:t>
            </a:r>
            <a:r>
              <a:rPr lang="ru-RU" sz="24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търсят</a:t>
            </a:r>
            <a: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духовно </a:t>
            </a:r>
            <a:r>
              <a:rPr lang="ru-RU" sz="24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вдъхновение</a:t>
            </a:r>
            <a: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.</a:t>
            </a:r>
            <a:endParaRPr lang="ru-RU" sz="24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8524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авоъгълник 1"/>
          <p:cNvSpPr/>
          <p:nvPr/>
        </p:nvSpPr>
        <p:spPr>
          <a:xfrm>
            <a:off x="323528" y="404664"/>
            <a:ext cx="8496944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solidFill>
                  <a:srgbClr val="002060"/>
                </a:solidFill>
                <a:latin typeface="Book Antiqua" pitchFamily="18" charset="0"/>
              </a:rPr>
              <a:t>ВТОРО ВИДЕНИЕ  </a:t>
            </a:r>
          </a:p>
          <a:p>
            <a:pPr algn="just"/>
            <a:endParaRPr lang="ru-RU" dirty="0" smtClean="0">
              <a:solidFill>
                <a:srgbClr val="002060"/>
              </a:solidFill>
              <a:latin typeface="Book Antiqua" pitchFamily="18" charset="0"/>
            </a:endParaRPr>
          </a:p>
          <a:p>
            <a:pPr algn="just"/>
            <a:r>
              <a:rPr lang="ru-RU" dirty="0" err="1" smtClean="0">
                <a:solidFill>
                  <a:srgbClr val="002060"/>
                </a:solidFill>
                <a:latin typeface="Book Antiqua" pitchFamily="18" charset="0"/>
              </a:rPr>
              <a:t>Повторното</a:t>
            </a:r>
            <a:r>
              <a:rPr lang="ru-RU" dirty="0" smtClean="0">
                <a:solidFill>
                  <a:srgbClr val="002060"/>
                </a:solidFill>
                <a:latin typeface="Book Antiqua" pitchFamily="18" charset="0"/>
              </a:rPr>
              <a:t> явление на Мария на сестра Агнес се </a:t>
            </a:r>
            <a:r>
              <a:rPr lang="ru-RU" dirty="0" err="1" smtClean="0">
                <a:solidFill>
                  <a:srgbClr val="002060"/>
                </a:solidFill>
                <a:latin typeface="Book Antiqua" pitchFamily="18" charset="0"/>
              </a:rPr>
              <a:t>случва</a:t>
            </a:r>
            <a:r>
              <a:rPr lang="ru-RU" dirty="0" smtClean="0">
                <a:solidFill>
                  <a:srgbClr val="002060"/>
                </a:solidFill>
                <a:latin typeface="Book Antiqua" pitchFamily="18" charset="0"/>
              </a:rPr>
              <a:t> на 3 август, в </a:t>
            </a:r>
            <a:r>
              <a:rPr lang="ru-RU" dirty="0" err="1" smtClean="0">
                <a:solidFill>
                  <a:srgbClr val="002060"/>
                </a:solidFill>
                <a:latin typeface="Book Antiqua" pitchFamily="18" charset="0"/>
              </a:rPr>
              <a:t>първия</a:t>
            </a:r>
            <a:r>
              <a:rPr lang="ru-RU" dirty="0" smtClean="0">
                <a:solidFill>
                  <a:srgbClr val="002060"/>
                </a:solidFill>
                <a:latin typeface="Book Antiqua" pitchFamily="18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latin typeface="Book Antiqua" pitchFamily="18" charset="0"/>
              </a:rPr>
              <a:t>петък</a:t>
            </a:r>
            <a:r>
              <a:rPr lang="ru-RU" dirty="0" smtClean="0">
                <a:solidFill>
                  <a:srgbClr val="002060"/>
                </a:solidFill>
                <a:latin typeface="Book Antiqua" pitchFamily="18" charset="0"/>
              </a:rPr>
              <a:t> на </a:t>
            </a:r>
            <a:r>
              <a:rPr lang="ru-RU" dirty="0" err="1" smtClean="0">
                <a:solidFill>
                  <a:srgbClr val="002060"/>
                </a:solidFill>
                <a:latin typeface="Book Antiqua" pitchFamily="18" charset="0"/>
              </a:rPr>
              <a:t>месеца</a:t>
            </a:r>
            <a:r>
              <a:rPr lang="ru-RU" dirty="0" smtClean="0">
                <a:solidFill>
                  <a:srgbClr val="002060"/>
                </a:solidFill>
                <a:latin typeface="Book Antiqua" pitchFamily="18" charset="0"/>
              </a:rPr>
              <a:t>. В 14:30 часа </a:t>
            </a:r>
            <a:r>
              <a:rPr lang="ru-RU" dirty="0" err="1" smtClean="0">
                <a:solidFill>
                  <a:srgbClr val="002060"/>
                </a:solidFill>
                <a:latin typeface="Book Antiqua" pitchFamily="18" charset="0"/>
              </a:rPr>
              <a:t>тя</a:t>
            </a:r>
            <a:r>
              <a:rPr lang="ru-RU" dirty="0" smtClean="0">
                <a:solidFill>
                  <a:srgbClr val="002060"/>
                </a:solidFill>
                <a:latin typeface="Book Antiqua" pitchFamily="18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latin typeface="Book Antiqua" pitchFamily="18" charset="0"/>
              </a:rPr>
              <a:t>започва</a:t>
            </a:r>
            <a:r>
              <a:rPr lang="ru-RU" dirty="0" smtClean="0">
                <a:solidFill>
                  <a:srgbClr val="002060"/>
                </a:solidFill>
                <a:latin typeface="Book Antiqua" pitchFamily="18" charset="0"/>
              </a:rPr>
              <a:t> да се моли на </a:t>
            </a:r>
            <a:r>
              <a:rPr lang="ru-RU" dirty="0" err="1" smtClean="0">
                <a:solidFill>
                  <a:srgbClr val="002060"/>
                </a:solidFill>
                <a:latin typeface="Book Antiqua" pitchFamily="18" charset="0"/>
              </a:rPr>
              <a:t>Броеницата</a:t>
            </a:r>
            <a:r>
              <a:rPr lang="ru-RU" dirty="0" smtClean="0">
                <a:solidFill>
                  <a:srgbClr val="002060"/>
                </a:solidFill>
                <a:latin typeface="Book Antiqua" pitchFamily="18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latin typeface="Book Antiqua" pitchFamily="18" charset="0"/>
              </a:rPr>
              <a:t>заедно</a:t>
            </a:r>
            <a:r>
              <a:rPr lang="ru-RU" dirty="0" smtClean="0">
                <a:solidFill>
                  <a:srgbClr val="002060"/>
                </a:solidFill>
                <a:latin typeface="Book Antiqua" pitchFamily="18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latin typeface="Book Antiqua" pitchFamily="18" charset="0"/>
              </a:rPr>
              <a:t>със</a:t>
            </a:r>
            <a:r>
              <a:rPr lang="ru-RU" dirty="0" smtClean="0">
                <a:solidFill>
                  <a:srgbClr val="002060"/>
                </a:solidFill>
                <a:latin typeface="Book Antiqua" pitchFamily="18" charset="0"/>
              </a:rPr>
              <a:t> своя Ангел </a:t>
            </a:r>
            <a:r>
              <a:rPr lang="ru-RU" dirty="0" err="1" smtClean="0">
                <a:solidFill>
                  <a:srgbClr val="002060"/>
                </a:solidFill>
                <a:latin typeface="Book Antiqua" pitchFamily="18" charset="0"/>
              </a:rPr>
              <a:t>Пазител</a:t>
            </a:r>
            <a:r>
              <a:rPr lang="ru-RU" dirty="0" smtClean="0">
                <a:solidFill>
                  <a:srgbClr val="002060"/>
                </a:solidFill>
                <a:latin typeface="Book Antiqua" pitchFamily="18" charset="0"/>
              </a:rPr>
              <a:t>. </a:t>
            </a:r>
            <a:r>
              <a:rPr lang="ru-RU" dirty="0" err="1" smtClean="0">
                <a:solidFill>
                  <a:srgbClr val="002060"/>
                </a:solidFill>
                <a:latin typeface="Book Antiqua" pitchFamily="18" charset="0"/>
              </a:rPr>
              <a:t>Изведнъж</a:t>
            </a:r>
            <a:r>
              <a:rPr lang="ru-RU" dirty="0" smtClean="0">
                <a:solidFill>
                  <a:srgbClr val="002060"/>
                </a:solidFill>
                <a:latin typeface="Book Antiqua" pitchFamily="18" charset="0"/>
              </a:rPr>
              <a:t> Мария </a:t>
            </a:r>
            <a:r>
              <a:rPr lang="ru-RU" dirty="0" err="1" smtClean="0">
                <a:solidFill>
                  <a:srgbClr val="002060"/>
                </a:solidFill>
                <a:latin typeface="Book Antiqua" pitchFamily="18" charset="0"/>
              </a:rPr>
              <a:t>проговаря</a:t>
            </a:r>
            <a:r>
              <a:rPr lang="ru-RU" dirty="0" smtClean="0">
                <a:solidFill>
                  <a:srgbClr val="002060"/>
                </a:solidFill>
                <a:latin typeface="Book Antiqua" pitchFamily="18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latin typeface="Book Antiqua" pitchFamily="18" charset="0"/>
              </a:rPr>
              <a:t>към</a:t>
            </a:r>
            <a:r>
              <a:rPr lang="ru-RU" dirty="0" smtClean="0">
                <a:solidFill>
                  <a:srgbClr val="002060"/>
                </a:solidFill>
                <a:latin typeface="Book Antiqua" pitchFamily="18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latin typeface="Book Antiqua" pitchFamily="18" charset="0"/>
              </a:rPr>
              <a:t>нея</a:t>
            </a:r>
            <a:r>
              <a:rPr lang="ru-RU" dirty="0" smtClean="0">
                <a:solidFill>
                  <a:srgbClr val="002060"/>
                </a:solidFill>
                <a:latin typeface="Book Antiqua" pitchFamily="18" charset="0"/>
              </a:rPr>
              <a:t> от </a:t>
            </a:r>
            <a:r>
              <a:rPr lang="ru-RU" dirty="0" err="1" smtClean="0">
                <a:solidFill>
                  <a:srgbClr val="002060"/>
                </a:solidFill>
                <a:latin typeface="Book Antiqua" pitchFamily="18" charset="0"/>
              </a:rPr>
              <a:t>статуята</a:t>
            </a:r>
            <a:r>
              <a:rPr lang="ru-RU" dirty="0" smtClean="0">
                <a:solidFill>
                  <a:srgbClr val="002060"/>
                </a:solidFill>
                <a:latin typeface="Book Antiqua" pitchFamily="18" charset="0"/>
              </a:rPr>
              <a:t>:  </a:t>
            </a:r>
          </a:p>
          <a:p>
            <a:pPr algn="just"/>
            <a:endParaRPr lang="ru-RU" dirty="0" smtClean="0">
              <a:solidFill>
                <a:srgbClr val="002060"/>
              </a:solidFill>
              <a:latin typeface="Book Antiqua" pitchFamily="18" charset="0"/>
            </a:endParaRPr>
          </a:p>
          <a:p>
            <a:pPr algn="just"/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„Много хора по света </a:t>
            </a:r>
            <a:r>
              <a:rPr lang="ru-RU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причиняват</a:t>
            </a: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страдания на Господа. За да се </a:t>
            </a:r>
            <a:r>
              <a:rPr lang="ru-RU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смекчи</a:t>
            </a: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гневът</a:t>
            </a: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на </a:t>
            </a:r>
            <a:r>
              <a:rPr lang="ru-RU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Небесния</a:t>
            </a: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Отец, </a:t>
            </a:r>
            <a:r>
              <a:rPr lang="ru-RU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са</a:t>
            </a: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необходими</a:t>
            </a: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тези</a:t>
            </a: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, </a:t>
            </a:r>
            <a:r>
              <a:rPr lang="ru-RU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които</a:t>
            </a: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ще</a:t>
            </a: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Го</a:t>
            </a: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утешават</a:t>
            </a: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. Желая </a:t>
            </a:r>
            <a:r>
              <a:rPr lang="ru-RU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заедно</a:t>
            </a: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с моя </a:t>
            </a:r>
            <a:r>
              <a:rPr lang="ru-RU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Син</a:t>
            </a: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да </a:t>
            </a:r>
            <a:r>
              <a:rPr lang="ru-RU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събера</a:t>
            </a: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тези</a:t>
            </a: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, </a:t>
            </a:r>
            <a:r>
              <a:rPr lang="ru-RU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които</a:t>
            </a: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чрез страдания и </a:t>
            </a:r>
            <a:r>
              <a:rPr lang="ru-RU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бедност</a:t>
            </a: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ще</a:t>
            </a: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изкупват</a:t>
            </a: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греховете</a:t>
            </a: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на </a:t>
            </a:r>
            <a:r>
              <a:rPr lang="ru-RU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грешниците</a:t>
            </a: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и </a:t>
            </a:r>
            <a:r>
              <a:rPr lang="ru-RU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неблагодарните</a:t>
            </a: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. </a:t>
            </a:r>
            <a:r>
              <a:rPr lang="ru-RU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Небесният</a:t>
            </a: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Отец </a:t>
            </a:r>
            <a:r>
              <a:rPr lang="ru-RU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подготвя</a:t>
            </a: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голямо</a:t>
            </a: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наказание за </a:t>
            </a:r>
            <a:r>
              <a:rPr lang="ru-RU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цялото</a:t>
            </a: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човечество</a:t>
            </a: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, за да </a:t>
            </a:r>
            <a:r>
              <a:rPr lang="ru-RU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може</a:t>
            </a: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светът</a:t>
            </a: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да </a:t>
            </a:r>
            <a:r>
              <a:rPr lang="ru-RU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познае</a:t>
            </a: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Неговия</a:t>
            </a: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гняв</a:t>
            </a: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. За да </a:t>
            </a:r>
            <a:r>
              <a:rPr lang="ru-RU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смекча</a:t>
            </a: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гнева на Отца, многократно </a:t>
            </a:r>
            <a:r>
              <a:rPr lang="ru-RU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съм</a:t>
            </a: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се </a:t>
            </a:r>
            <a:r>
              <a:rPr lang="ru-RU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застъпвала</a:t>
            </a: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заедно</a:t>
            </a: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със</a:t>
            </a: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Сина. </a:t>
            </a:r>
            <a:r>
              <a:rPr lang="ru-RU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Предотвратих</a:t>
            </a: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бедствия, </a:t>
            </a:r>
            <a:r>
              <a:rPr lang="ru-RU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като</a:t>
            </a: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принесох</a:t>
            </a: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в жертва </a:t>
            </a:r>
            <a:r>
              <a:rPr lang="ru-RU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страданията</a:t>
            </a: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на Сина на </a:t>
            </a:r>
            <a:r>
              <a:rPr lang="ru-RU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Кръста</a:t>
            </a: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, </a:t>
            </a:r>
            <a:r>
              <a:rPr lang="ru-RU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Неговата</a:t>
            </a: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безценна</a:t>
            </a: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Кръв</a:t>
            </a: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и </a:t>
            </a:r>
            <a:r>
              <a:rPr lang="ru-RU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обичаните</a:t>
            </a: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души, </a:t>
            </a:r>
            <a:r>
              <a:rPr lang="ru-RU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които</a:t>
            </a: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Го</a:t>
            </a: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утешават</a:t>
            </a: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, </a:t>
            </a:r>
            <a:r>
              <a:rPr lang="ru-RU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създавайки</a:t>
            </a: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армия от </a:t>
            </a:r>
            <a:r>
              <a:rPr lang="ru-RU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жертвоготовни</a:t>
            </a: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изкупители</a:t>
            </a: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. </a:t>
            </a:r>
            <a:r>
              <a:rPr lang="ru-RU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Молитвите</a:t>
            </a: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, </a:t>
            </a:r>
            <a:r>
              <a:rPr lang="ru-RU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покаянието</a:t>
            </a: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и смелите </a:t>
            </a:r>
            <a:r>
              <a:rPr lang="ru-RU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жертви</a:t>
            </a: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могат</a:t>
            </a: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да </a:t>
            </a:r>
            <a:r>
              <a:rPr lang="ru-RU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смекчат</a:t>
            </a: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гнева на Отца.“</a:t>
            </a:r>
            <a:r>
              <a:rPr lang="ru-RU" dirty="0" smtClean="0">
                <a:solidFill>
                  <a:srgbClr val="002060"/>
                </a:solidFill>
                <a:latin typeface="Book Antiqua" pitchFamily="18" charset="0"/>
              </a:rPr>
              <a:t>  </a:t>
            </a:r>
          </a:p>
          <a:p>
            <a:pPr algn="just"/>
            <a:endParaRPr lang="ru-RU" dirty="0" smtClean="0">
              <a:solidFill>
                <a:srgbClr val="002060"/>
              </a:solidFill>
              <a:latin typeface="Book Antiqua" pitchFamily="18" charset="0"/>
            </a:endParaRPr>
          </a:p>
          <a:p>
            <a:pPr algn="just"/>
            <a:r>
              <a:rPr lang="ru-RU" dirty="0" smtClean="0">
                <a:solidFill>
                  <a:srgbClr val="002060"/>
                </a:solidFill>
                <a:latin typeface="Book Antiqua" pitchFamily="18" charset="0"/>
              </a:rPr>
              <a:t>В </a:t>
            </a:r>
            <a:r>
              <a:rPr lang="ru-RU" dirty="0" err="1" smtClean="0">
                <a:solidFill>
                  <a:srgbClr val="002060"/>
                </a:solidFill>
                <a:latin typeface="Book Antiqua" pitchFamily="18" charset="0"/>
              </a:rPr>
              <a:t>тези</a:t>
            </a:r>
            <a:r>
              <a:rPr lang="ru-RU" dirty="0" smtClean="0">
                <a:solidFill>
                  <a:srgbClr val="002060"/>
                </a:solidFill>
                <a:latin typeface="Book Antiqua" pitchFamily="18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latin typeface="Book Antiqua" pitchFamily="18" charset="0"/>
              </a:rPr>
              <a:t>думи</a:t>
            </a:r>
            <a:r>
              <a:rPr lang="ru-RU" dirty="0" smtClean="0">
                <a:solidFill>
                  <a:srgbClr val="002060"/>
                </a:solidFill>
                <a:latin typeface="Book Antiqua" pitchFamily="18" charset="0"/>
              </a:rPr>
              <a:t> на Мария </a:t>
            </a:r>
            <a:r>
              <a:rPr lang="ru-RU" dirty="0" err="1" smtClean="0">
                <a:solidFill>
                  <a:srgbClr val="002060"/>
                </a:solidFill>
                <a:latin typeface="Book Antiqua" pitchFamily="18" charset="0"/>
              </a:rPr>
              <a:t>виждаме</a:t>
            </a:r>
            <a:r>
              <a:rPr lang="ru-RU" dirty="0" smtClean="0">
                <a:solidFill>
                  <a:srgbClr val="002060"/>
                </a:solidFill>
                <a:latin typeface="Book Antiqua" pitchFamily="18" charset="0"/>
              </a:rPr>
              <a:t> колко </a:t>
            </a:r>
            <a:r>
              <a:rPr lang="ru-RU" dirty="0" err="1" smtClean="0">
                <a:solidFill>
                  <a:srgbClr val="002060"/>
                </a:solidFill>
                <a:latin typeface="Book Antiqua" pitchFamily="18" charset="0"/>
              </a:rPr>
              <a:t>важни</a:t>
            </a:r>
            <a:r>
              <a:rPr lang="ru-RU" dirty="0" smtClean="0">
                <a:solidFill>
                  <a:srgbClr val="002060"/>
                </a:solidFill>
                <a:latin typeface="Book Antiqua" pitchFamily="18" charset="0"/>
              </a:rPr>
              <a:t> и </a:t>
            </a:r>
            <a:r>
              <a:rPr lang="ru-RU" dirty="0" err="1" smtClean="0">
                <a:solidFill>
                  <a:srgbClr val="002060"/>
                </a:solidFill>
                <a:latin typeface="Book Antiqua" pitchFamily="18" charset="0"/>
              </a:rPr>
              <a:t>решаващи</a:t>
            </a:r>
            <a:r>
              <a:rPr lang="ru-RU" dirty="0" smtClean="0">
                <a:solidFill>
                  <a:srgbClr val="002060"/>
                </a:solidFill>
                <a:latin typeface="Book Antiqua" pitchFamily="18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latin typeface="Book Antiqua" pitchFamily="18" charset="0"/>
              </a:rPr>
              <a:t>са</a:t>
            </a:r>
            <a:r>
              <a:rPr lang="ru-RU" dirty="0" smtClean="0">
                <a:solidFill>
                  <a:srgbClr val="002060"/>
                </a:solidFill>
                <a:latin typeface="Book Antiqua" pitchFamily="18" charset="0"/>
              </a:rPr>
              <a:t> за </a:t>
            </a:r>
            <a:r>
              <a:rPr lang="ru-RU" dirty="0" err="1" smtClean="0">
                <a:solidFill>
                  <a:srgbClr val="002060"/>
                </a:solidFill>
                <a:latin typeface="Book Antiqua" pitchFamily="18" charset="0"/>
              </a:rPr>
              <a:t>целия</a:t>
            </a:r>
            <a:r>
              <a:rPr lang="ru-RU" dirty="0" smtClean="0">
                <a:solidFill>
                  <a:srgbClr val="002060"/>
                </a:solidFill>
                <a:latin typeface="Book Antiqua" pitchFamily="18" charset="0"/>
              </a:rPr>
              <a:t> свят </a:t>
            </a:r>
            <a:r>
              <a:rPr lang="ru-RU" dirty="0" err="1" smtClean="0">
                <a:solidFill>
                  <a:srgbClr val="002060"/>
                </a:solidFill>
                <a:latin typeface="Book Antiqua" pitchFamily="18" charset="0"/>
              </a:rPr>
              <a:t>дори</a:t>
            </a:r>
            <a:r>
              <a:rPr lang="ru-RU" dirty="0" smtClean="0">
                <a:solidFill>
                  <a:srgbClr val="002060"/>
                </a:solidFill>
                <a:latin typeface="Book Antiqua" pitchFamily="18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latin typeface="Book Antiqua" pitchFamily="18" charset="0"/>
              </a:rPr>
              <a:t>нашите</a:t>
            </a:r>
            <a:r>
              <a:rPr lang="ru-RU" dirty="0" smtClean="0">
                <a:solidFill>
                  <a:srgbClr val="002060"/>
                </a:solidFill>
                <a:latin typeface="Book Antiqua" pitchFamily="18" charset="0"/>
              </a:rPr>
              <a:t> малки покаяния и </a:t>
            </a:r>
            <a:r>
              <a:rPr lang="ru-RU" dirty="0" err="1" smtClean="0">
                <a:solidFill>
                  <a:srgbClr val="002060"/>
                </a:solidFill>
                <a:latin typeface="Book Antiqua" pitchFamily="18" charset="0"/>
              </a:rPr>
              <a:t>изкупителни</a:t>
            </a:r>
            <a:r>
              <a:rPr lang="ru-RU" dirty="0" smtClean="0">
                <a:solidFill>
                  <a:srgbClr val="002060"/>
                </a:solidFill>
                <a:latin typeface="Book Antiqua" pitchFamily="18" charset="0"/>
              </a:rPr>
              <a:t> действия. Не </a:t>
            </a:r>
            <a:r>
              <a:rPr lang="ru-RU" dirty="0" err="1" smtClean="0">
                <a:solidFill>
                  <a:srgbClr val="002060"/>
                </a:solidFill>
                <a:latin typeface="Book Antiqua" pitchFamily="18" charset="0"/>
              </a:rPr>
              <a:t>пренебрегвайте</a:t>
            </a:r>
            <a:r>
              <a:rPr lang="ru-RU" dirty="0" smtClean="0">
                <a:solidFill>
                  <a:srgbClr val="002060"/>
                </a:solidFill>
                <a:latin typeface="Book Antiqua" pitchFamily="18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latin typeface="Book Antiqua" pitchFamily="18" charset="0"/>
              </a:rPr>
              <a:t>дори</a:t>
            </a:r>
            <a:r>
              <a:rPr lang="ru-RU" dirty="0" smtClean="0">
                <a:solidFill>
                  <a:srgbClr val="002060"/>
                </a:solidFill>
                <a:latin typeface="Book Antiqua" pitchFamily="18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latin typeface="Book Antiqua" pitchFamily="18" charset="0"/>
              </a:rPr>
              <a:t>дребните</a:t>
            </a:r>
            <a:r>
              <a:rPr lang="ru-RU" dirty="0" smtClean="0">
                <a:solidFill>
                  <a:srgbClr val="002060"/>
                </a:solidFill>
                <a:latin typeface="Book Antiqua" pitchFamily="18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latin typeface="Book Antiqua" pitchFamily="18" charset="0"/>
              </a:rPr>
              <a:t>жертви</a:t>
            </a:r>
            <a:r>
              <a:rPr lang="ru-RU" dirty="0" smtClean="0">
                <a:solidFill>
                  <a:srgbClr val="002060"/>
                </a:solidFill>
                <a:latin typeface="Book Antiqua" pitchFamily="18" charset="0"/>
              </a:rPr>
              <a:t> и </a:t>
            </a:r>
            <a:r>
              <a:rPr lang="ru-RU" dirty="0" err="1" smtClean="0">
                <a:solidFill>
                  <a:srgbClr val="002060"/>
                </a:solidFill>
                <a:latin typeface="Book Antiqua" pitchFamily="18" charset="0"/>
              </a:rPr>
              <a:t>откази</a:t>
            </a:r>
            <a:r>
              <a:rPr lang="ru-RU" dirty="0" smtClean="0">
                <a:solidFill>
                  <a:srgbClr val="002060"/>
                </a:solidFill>
                <a:latin typeface="Book Antiqua" pitchFamily="18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latin typeface="Book Antiqua" pitchFamily="18" charset="0"/>
              </a:rPr>
              <a:t>като</a:t>
            </a:r>
            <a:r>
              <a:rPr lang="ru-RU" dirty="0" smtClean="0">
                <a:solidFill>
                  <a:srgbClr val="002060"/>
                </a:solidFill>
                <a:latin typeface="Book Antiqua" pitchFamily="18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latin typeface="Book Antiqua" pitchFamily="18" charset="0"/>
              </a:rPr>
              <a:t>изкупление</a:t>
            </a:r>
            <a:r>
              <a:rPr lang="ru-RU" dirty="0" smtClean="0">
                <a:solidFill>
                  <a:srgbClr val="002060"/>
                </a:solidFill>
                <a:latin typeface="Book Antiqua" pitchFamily="18" charset="0"/>
              </a:rPr>
              <a:t> за бунта на света </a:t>
            </a:r>
            <a:r>
              <a:rPr lang="ru-RU" dirty="0" err="1" smtClean="0">
                <a:solidFill>
                  <a:srgbClr val="002060"/>
                </a:solidFill>
                <a:latin typeface="Book Antiqua" pitchFamily="18" charset="0"/>
              </a:rPr>
              <a:t>срещу</a:t>
            </a:r>
            <a:r>
              <a:rPr lang="ru-RU" dirty="0" smtClean="0">
                <a:solidFill>
                  <a:srgbClr val="002060"/>
                </a:solidFill>
                <a:latin typeface="Book Antiqua" pitchFamily="18" charset="0"/>
              </a:rPr>
              <a:t> Бога.</a:t>
            </a:r>
            <a:endParaRPr lang="bg-BG" dirty="0">
              <a:solidFill>
                <a:srgbClr val="002060"/>
              </a:solidFill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5293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авоъгълник 1"/>
          <p:cNvSpPr/>
          <p:nvPr/>
        </p:nvSpPr>
        <p:spPr>
          <a:xfrm>
            <a:off x="323528" y="260648"/>
            <a:ext cx="8568952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solidFill>
                  <a:srgbClr val="002060"/>
                </a:solidFill>
                <a:latin typeface="Book Antiqua" pitchFamily="18" charset="0"/>
              </a:rPr>
              <a:t>ТРЕТО И ПОСЛЕДНО ВИДЕНИЕ</a:t>
            </a:r>
          </a:p>
          <a:p>
            <a:pPr algn="just"/>
            <a:endParaRPr lang="ru-RU" b="1" dirty="0">
              <a:solidFill>
                <a:srgbClr val="002060"/>
              </a:solidFill>
              <a:latin typeface="Book Antiqua" pitchFamily="18" charset="0"/>
            </a:endParaRPr>
          </a:p>
          <a:p>
            <a:pPr algn="just"/>
            <a:r>
              <a:rPr lang="ru-RU" dirty="0" smtClean="0">
                <a:solidFill>
                  <a:srgbClr val="002060"/>
                </a:solidFill>
                <a:latin typeface="Book Antiqua" pitchFamily="18" charset="0"/>
              </a:rPr>
              <a:t>За трети и </a:t>
            </a:r>
            <a:r>
              <a:rPr lang="ru-RU" dirty="0" err="1" smtClean="0">
                <a:solidFill>
                  <a:srgbClr val="002060"/>
                </a:solidFill>
                <a:latin typeface="Book Antiqua" pitchFamily="18" charset="0"/>
              </a:rPr>
              <a:t>последен</a:t>
            </a:r>
            <a:r>
              <a:rPr lang="ru-RU" dirty="0" smtClean="0">
                <a:solidFill>
                  <a:srgbClr val="002060"/>
                </a:solidFill>
                <a:latin typeface="Book Antiqua" pitchFamily="18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latin typeface="Book Antiqua" pitchFamily="18" charset="0"/>
              </a:rPr>
              <a:t>път</a:t>
            </a:r>
            <a:r>
              <a:rPr lang="ru-RU" dirty="0" smtClean="0">
                <a:solidFill>
                  <a:srgbClr val="002060"/>
                </a:solidFill>
                <a:latin typeface="Book Antiqua" pitchFamily="18" charset="0"/>
              </a:rPr>
              <a:t> Мария се </a:t>
            </a:r>
            <a:r>
              <a:rPr lang="ru-RU" dirty="0" err="1" smtClean="0">
                <a:solidFill>
                  <a:srgbClr val="002060"/>
                </a:solidFill>
                <a:latin typeface="Book Antiqua" pitchFamily="18" charset="0"/>
              </a:rPr>
              <a:t>обръща</a:t>
            </a:r>
            <a:r>
              <a:rPr lang="ru-RU" dirty="0" smtClean="0">
                <a:solidFill>
                  <a:srgbClr val="002060"/>
                </a:solidFill>
                <a:latin typeface="Book Antiqua" pitchFamily="18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latin typeface="Book Antiqua" pitchFamily="18" charset="0"/>
              </a:rPr>
              <a:t>към</a:t>
            </a:r>
            <a:r>
              <a:rPr lang="ru-RU" dirty="0" smtClean="0">
                <a:solidFill>
                  <a:srgbClr val="002060"/>
                </a:solidFill>
                <a:latin typeface="Book Antiqua" pitchFamily="18" charset="0"/>
              </a:rPr>
              <a:t> сестра Агнес с послание в </a:t>
            </a:r>
            <a:r>
              <a:rPr lang="ru-RU" dirty="0" err="1" smtClean="0">
                <a:solidFill>
                  <a:srgbClr val="002060"/>
                </a:solidFill>
                <a:latin typeface="Book Antiqua" pitchFamily="18" charset="0"/>
              </a:rPr>
              <a:t>събота</a:t>
            </a:r>
            <a:r>
              <a:rPr lang="ru-RU" dirty="0" smtClean="0">
                <a:solidFill>
                  <a:srgbClr val="002060"/>
                </a:solidFill>
                <a:latin typeface="Book Antiqua" pitchFamily="18" charset="0"/>
              </a:rPr>
              <a:t>, 13 </a:t>
            </a:r>
            <a:r>
              <a:rPr lang="ru-RU" dirty="0" err="1" smtClean="0">
                <a:solidFill>
                  <a:srgbClr val="002060"/>
                </a:solidFill>
                <a:latin typeface="Book Antiqua" pitchFamily="18" charset="0"/>
              </a:rPr>
              <a:t>октомври</a:t>
            </a:r>
            <a:r>
              <a:rPr lang="ru-RU" dirty="0" smtClean="0">
                <a:solidFill>
                  <a:srgbClr val="002060"/>
                </a:solidFill>
                <a:latin typeface="Book Antiqua" pitchFamily="18" charset="0"/>
              </a:rPr>
              <a:t> 1973 г., на </a:t>
            </a:r>
            <a:r>
              <a:rPr lang="ru-RU" dirty="0" err="1" smtClean="0">
                <a:solidFill>
                  <a:srgbClr val="002060"/>
                </a:solidFill>
                <a:latin typeface="Book Antiqua" pitchFamily="18" charset="0"/>
              </a:rPr>
              <a:t>годишнината</a:t>
            </a:r>
            <a:r>
              <a:rPr lang="ru-RU" dirty="0" smtClean="0">
                <a:solidFill>
                  <a:srgbClr val="002060"/>
                </a:solidFill>
                <a:latin typeface="Book Antiqua" pitchFamily="18" charset="0"/>
              </a:rPr>
              <a:t> от </a:t>
            </a:r>
            <a:r>
              <a:rPr lang="ru-RU" dirty="0" err="1" smtClean="0">
                <a:solidFill>
                  <a:srgbClr val="002060"/>
                </a:solidFill>
                <a:latin typeface="Book Antiqua" pitchFamily="18" charset="0"/>
              </a:rPr>
              <a:t>голямото</a:t>
            </a:r>
            <a:r>
              <a:rPr lang="ru-RU" dirty="0" smtClean="0">
                <a:solidFill>
                  <a:srgbClr val="002060"/>
                </a:solidFill>
                <a:latin typeface="Book Antiqua" pitchFamily="18" charset="0"/>
              </a:rPr>
              <a:t> чудо на </a:t>
            </a:r>
            <a:r>
              <a:rPr lang="ru-RU" dirty="0" err="1" smtClean="0">
                <a:solidFill>
                  <a:srgbClr val="002060"/>
                </a:solidFill>
                <a:latin typeface="Book Antiqua" pitchFamily="18" charset="0"/>
              </a:rPr>
              <a:t>слънцето</a:t>
            </a:r>
            <a:r>
              <a:rPr lang="ru-RU" dirty="0" smtClean="0">
                <a:solidFill>
                  <a:srgbClr val="002060"/>
                </a:solidFill>
                <a:latin typeface="Book Antiqua" pitchFamily="18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latin typeface="Book Antiqua" pitchFamily="18" charset="0"/>
              </a:rPr>
              <a:t>във</a:t>
            </a:r>
            <a:r>
              <a:rPr lang="ru-RU" dirty="0" smtClean="0">
                <a:solidFill>
                  <a:srgbClr val="002060"/>
                </a:solidFill>
                <a:latin typeface="Book Antiqua" pitchFamily="18" charset="0"/>
              </a:rPr>
              <a:t> Фатима. И </a:t>
            </a:r>
            <a:r>
              <a:rPr lang="ru-RU" dirty="0" err="1" smtClean="0">
                <a:solidFill>
                  <a:srgbClr val="002060"/>
                </a:solidFill>
                <a:latin typeface="Book Antiqua" pitchFamily="18" charset="0"/>
              </a:rPr>
              <a:t>този</a:t>
            </a:r>
            <a:r>
              <a:rPr lang="ru-RU" dirty="0" smtClean="0">
                <a:solidFill>
                  <a:srgbClr val="002060"/>
                </a:solidFill>
                <a:latin typeface="Book Antiqua" pitchFamily="18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latin typeface="Book Antiqua" pitchFamily="18" charset="0"/>
              </a:rPr>
              <a:t>път</a:t>
            </a:r>
            <a:r>
              <a:rPr lang="ru-RU" dirty="0" smtClean="0">
                <a:solidFill>
                  <a:srgbClr val="002060"/>
                </a:solidFill>
                <a:latin typeface="Book Antiqua" pitchFamily="18" charset="0"/>
              </a:rPr>
              <a:t> се </a:t>
            </a:r>
            <a:r>
              <a:rPr lang="ru-RU" dirty="0" err="1" smtClean="0">
                <a:solidFill>
                  <a:srgbClr val="002060"/>
                </a:solidFill>
                <a:latin typeface="Book Antiqua" pitchFamily="18" charset="0"/>
              </a:rPr>
              <a:t>случва</a:t>
            </a:r>
            <a:r>
              <a:rPr lang="ru-RU" dirty="0" smtClean="0">
                <a:solidFill>
                  <a:srgbClr val="002060"/>
                </a:solidFill>
                <a:latin typeface="Book Antiqua" pitchFamily="18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latin typeface="Book Antiqua" pitchFamily="18" charset="0"/>
              </a:rPr>
              <a:t>малко</a:t>
            </a:r>
            <a:r>
              <a:rPr lang="ru-RU" dirty="0" smtClean="0">
                <a:solidFill>
                  <a:srgbClr val="002060"/>
                </a:solidFill>
                <a:latin typeface="Book Antiqua" pitchFamily="18" charset="0"/>
              </a:rPr>
              <a:t>, но </a:t>
            </a:r>
            <a:r>
              <a:rPr lang="ru-RU" dirty="0" err="1" smtClean="0">
                <a:solidFill>
                  <a:srgbClr val="002060"/>
                </a:solidFill>
                <a:latin typeface="Book Antiqua" pitchFamily="18" charset="0"/>
              </a:rPr>
              <a:t>необяснимо</a:t>
            </a:r>
            <a:r>
              <a:rPr lang="ru-RU" dirty="0" smtClean="0">
                <a:solidFill>
                  <a:srgbClr val="002060"/>
                </a:solidFill>
                <a:latin typeface="Book Antiqua" pitchFamily="18" charset="0"/>
              </a:rPr>
              <a:t> чудо. </a:t>
            </a:r>
            <a:r>
              <a:rPr lang="ru-RU" dirty="0" err="1" smtClean="0">
                <a:solidFill>
                  <a:srgbClr val="002060"/>
                </a:solidFill>
                <a:latin typeface="Book Antiqua" pitchFamily="18" charset="0"/>
              </a:rPr>
              <a:t>Целият</a:t>
            </a:r>
            <a:r>
              <a:rPr lang="ru-RU" dirty="0" smtClean="0">
                <a:solidFill>
                  <a:srgbClr val="002060"/>
                </a:solidFill>
                <a:latin typeface="Book Antiqua" pitchFamily="18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latin typeface="Book Antiqua" pitchFamily="18" charset="0"/>
              </a:rPr>
              <a:t>манастир</a:t>
            </a:r>
            <a:r>
              <a:rPr lang="ru-RU" dirty="0" smtClean="0">
                <a:solidFill>
                  <a:srgbClr val="002060"/>
                </a:solidFill>
                <a:latin typeface="Book Antiqua" pitchFamily="18" charset="0"/>
              </a:rPr>
              <a:t> се </a:t>
            </a:r>
            <a:r>
              <a:rPr lang="ru-RU" dirty="0" err="1" smtClean="0">
                <a:solidFill>
                  <a:srgbClr val="002060"/>
                </a:solidFill>
                <a:latin typeface="Book Antiqua" pitchFamily="18" charset="0"/>
              </a:rPr>
              <a:t>изпълва</a:t>
            </a:r>
            <a:r>
              <a:rPr lang="ru-RU" dirty="0" smtClean="0">
                <a:solidFill>
                  <a:srgbClr val="002060"/>
                </a:solidFill>
                <a:latin typeface="Book Antiqua" pitchFamily="18" charset="0"/>
              </a:rPr>
              <a:t> за много </a:t>
            </a:r>
            <a:r>
              <a:rPr lang="ru-RU" dirty="0" err="1" smtClean="0">
                <a:solidFill>
                  <a:srgbClr val="002060"/>
                </a:solidFill>
                <a:latin typeface="Book Antiqua" pitchFamily="18" charset="0"/>
              </a:rPr>
              <a:t>часове</a:t>
            </a:r>
            <a:r>
              <a:rPr lang="ru-RU" dirty="0" smtClean="0">
                <a:solidFill>
                  <a:srgbClr val="002060"/>
                </a:solidFill>
                <a:latin typeface="Book Antiqua" pitchFamily="18" charset="0"/>
              </a:rPr>
              <a:t> с </a:t>
            </a:r>
            <a:r>
              <a:rPr lang="ru-RU" dirty="0" err="1" smtClean="0">
                <a:solidFill>
                  <a:srgbClr val="002060"/>
                </a:solidFill>
                <a:latin typeface="Book Antiqua" pitchFamily="18" charset="0"/>
              </a:rPr>
              <a:t>интензивен</a:t>
            </a:r>
            <a:r>
              <a:rPr lang="ru-RU" dirty="0" smtClean="0">
                <a:solidFill>
                  <a:srgbClr val="002060"/>
                </a:solidFill>
                <a:latin typeface="Book Antiqua" pitchFamily="18" charset="0"/>
              </a:rPr>
              <a:t>, </a:t>
            </a:r>
            <a:r>
              <a:rPr lang="ru-RU" dirty="0" err="1" smtClean="0">
                <a:solidFill>
                  <a:srgbClr val="002060"/>
                </a:solidFill>
                <a:latin typeface="Book Antiqua" pitchFamily="18" charset="0"/>
              </a:rPr>
              <a:t>необикновен</a:t>
            </a:r>
            <a:r>
              <a:rPr lang="ru-RU" dirty="0" smtClean="0">
                <a:solidFill>
                  <a:srgbClr val="002060"/>
                </a:solidFill>
                <a:latin typeface="Book Antiqua" pitchFamily="18" charset="0"/>
              </a:rPr>
              <a:t> и прекрасен райски аромат, </a:t>
            </a:r>
            <a:r>
              <a:rPr lang="ru-RU" dirty="0" err="1" smtClean="0">
                <a:solidFill>
                  <a:srgbClr val="002060"/>
                </a:solidFill>
                <a:latin typeface="Book Antiqua" pitchFamily="18" charset="0"/>
              </a:rPr>
              <a:t>излизащ</a:t>
            </a:r>
            <a:r>
              <a:rPr lang="ru-RU" dirty="0" smtClean="0">
                <a:solidFill>
                  <a:srgbClr val="002060"/>
                </a:solidFill>
                <a:latin typeface="Book Antiqua" pitchFamily="18" charset="0"/>
              </a:rPr>
              <a:t> от </a:t>
            </a:r>
            <a:r>
              <a:rPr lang="ru-RU" dirty="0" err="1" smtClean="0">
                <a:solidFill>
                  <a:srgbClr val="002060"/>
                </a:solidFill>
                <a:latin typeface="Book Antiqua" pitchFamily="18" charset="0"/>
              </a:rPr>
              <a:t>статуята</a:t>
            </a:r>
            <a:r>
              <a:rPr lang="ru-RU" dirty="0" smtClean="0">
                <a:solidFill>
                  <a:srgbClr val="002060"/>
                </a:solidFill>
                <a:latin typeface="Book Antiqua" pitchFamily="18" charset="0"/>
              </a:rPr>
              <a:t> на Мария.</a:t>
            </a:r>
          </a:p>
          <a:p>
            <a:pPr algn="just"/>
            <a:r>
              <a:rPr lang="ru-RU" dirty="0" smtClean="0">
                <a:solidFill>
                  <a:srgbClr val="002060"/>
                </a:solidFill>
                <a:latin typeface="Book Antiqua" pitchFamily="18" charset="0"/>
              </a:rPr>
              <a:t>На </a:t>
            </a:r>
            <a:r>
              <a:rPr lang="ru-RU" dirty="0" err="1" smtClean="0">
                <a:solidFill>
                  <a:srgbClr val="002060"/>
                </a:solidFill>
                <a:latin typeface="Book Antiqua" pitchFamily="18" charset="0"/>
              </a:rPr>
              <a:t>следващата</a:t>
            </a:r>
            <a:r>
              <a:rPr lang="ru-RU" dirty="0" smtClean="0">
                <a:solidFill>
                  <a:srgbClr val="002060"/>
                </a:solidFill>
                <a:latin typeface="Book Antiqua" pitchFamily="18" charset="0"/>
              </a:rPr>
              <a:t> година, на 13 </a:t>
            </a:r>
            <a:r>
              <a:rPr lang="ru-RU" dirty="0" err="1" smtClean="0">
                <a:solidFill>
                  <a:srgbClr val="002060"/>
                </a:solidFill>
                <a:latin typeface="Book Antiqua" pitchFamily="18" charset="0"/>
              </a:rPr>
              <a:t>октомври</a:t>
            </a:r>
            <a:r>
              <a:rPr lang="ru-RU" dirty="0" smtClean="0">
                <a:solidFill>
                  <a:srgbClr val="002060"/>
                </a:solidFill>
                <a:latin typeface="Book Antiqua" pitchFamily="18" charset="0"/>
              </a:rPr>
              <a:t> 1974 г., </a:t>
            </a:r>
            <a:r>
              <a:rPr lang="ru-RU" dirty="0" err="1" smtClean="0">
                <a:solidFill>
                  <a:srgbClr val="002060"/>
                </a:solidFill>
                <a:latin typeface="Book Antiqua" pitchFamily="18" charset="0"/>
              </a:rPr>
              <a:t>настъпва</a:t>
            </a:r>
            <a:r>
              <a:rPr lang="ru-RU" dirty="0" smtClean="0">
                <a:solidFill>
                  <a:srgbClr val="002060"/>
                </a:solidFill>
                <a:latin typeface="Book Antiqua" pitchFamily="18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latin typeface="Book Antiqua" pitchFamily="18" charset="0"/>
              </a:rPr>
              <a:t>друго</a:t>
            </a:r>
            <a:r>
              <a:rPr lang="ru-RU" dirty="0" smtClean="0">
                <a:solidFill>
                  <a:srgbClr val="002060"/>
                </a:solidFill>
                <a:latin typeface="Book Antiqua" pitchFamily="18" charset="0"/>
              </a:rPr>
              <a:t> чудо. Агнес </a:t>
            </a:r>
            <a:r>
              <a:rPr lang="ru-RU" dirty="0" err="1" smtClean="0">
                <a:solidFill>
                  <a:srgbClr val="002060"/>
                </a:solidFill>
                <a:latin typeface="Book Antiqua" pitchFamily="18" charset="0"/>
              </a:rPr>
              <a:t>изведнъж</a:t>
            </a:r>
            <a:r>
              <a:rPr lang="ru-RU" dirty="0" smtClean="0">
                <a:solidFill>
                  <a:srgbClr val="002060"/>
                </a:solidFill>
                <a:latin typeface="Book Antiqua" pitchFamily="18" charset="0"/>
              </a:rPr>
              <a:t> и </a:t>
            </a:r>
            <a:r>
              <a:rPr lang="ru-RU" dirty="0" err="1" smtClean="0">
                <a:solidFill>
                  <a:srgbClr val="002060"/>
                </a:solidFill>
                <a:latin typeface="Book Antiqua" pitchFamily="18" charset="0"/>
              </a:rPr>
              <a:t>неочаквано</a:t>
            </a:r>
            <a:r>
              <a:rPr lang="ru-RU" dirty="0" smtClean="0">
                <a:solidFill>
                  <a:srgbClr val="002060"/>
                </a:solidFill>
                <a:latin typeface="Book Antiqua" pitchFamily="18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latin typeface="Book Antiqua" pitchFamily="18" charset="0"/>
              </a:rPr>
              <a:t>започва</a:t>
            </a:r>
            <a:r>
              <a:rPr lang="ru-RU" dirty="0" smtClean="0">
                <a:solidFill>
                  <a:srgbClr val="002060"/>
                </a:solidFill>
                <a:latin typeface="Book Antiqua" pitchFamily="18" charset="0"/>
              </a:rPr>
              <a:t> да </a:t>
            </a:r>
            <a:r>
              <a:rPr lang="ru-RU" dirty="0" err="1" smtClean="0">
                <a:solidFill>
                  <a:srgbClr val="002060"/>
                </a:solidFill>
                <a:latin typeface="Book Antiqua" pitchFamily="18" charset="0"/>
              </a:rPr>
              <a:t>чува</a:t>
            </a:r>
            <a:r>
              <a:rPr lang="ru-RU" dirty="0" smtClean="0">
                <a:solidFill>
                  <a:srgbClr val="002060"/>
                </a:solidFill>
                <a:latin typeface="Book Antiqua" pitchFamily="18" charset="0"/>
              </a:rPr>
              <a:t>, </a:t>
            </a:r>
            <a:r>
              <a:rPr lang="ru-RU" dirty="0" err="1" smtClean="0">
                <a:solidFill>
                  <a:srgbClr val="002060"/>
                </a:solidFill>
                <a:latin typeface="Book Antiqua" pitchFamily="18" charset="0"/>
              </a:rPr>
              <a:t>макар</a:t>
            </a:r>
            <a:r>
              <a:rPr lang="ru-RU" dirty="0" smtClean="0">
                <a:solidFill>
                  <a:srgbClr val="002060"/>
                </a:solidFill>
                <a:latin typeface="Book Antiqua" pitchFamily="18" charset="0"/>
              </a:rPr>
              <a:t> и само за половин година. </a:t>
            </a:r>
            <a:r>
              <a:rPr lang="ru-RU" dirty="0" err="1" smtClean="0">
                <a:solidFill>
                  <a:srgbClr val="002060"/>
                </a:solidFill>
                <a:latin typeface="Book Antiqua" pitchFamily="18" charset="0"/>
              </a:rPr>
              <a:t>Напълно</a:t>
            </a:r>
            <a:r>
              <a:rPr lang="ru-RU" dirty="0" smtClean="0">
                <a:solidFill>
                  <a:srgbClr val="002060"/>
                </a:solidFill>
                <a:latin typeface="Book Antiqua" pitchFamily="18" charset="0"/>
              </a:rPr>
              <a:t> и </a:t>
            </a:r>
            <a:r>
              <a:rPr lang="ru-RU" dirty="0" err="1" smtClean="0">
                <a:solidFill>
                  <a:srgbClr val="002060"/>
                </a:solidFill>
                <a:latin typeface="Book Antiqua" pitchFamily="18" charset="0"/>
              </a:rPr>
              <a:t>окончателно</a:t>
            </a:r>
            <a:r>
              <a:rPr lang="ru-RU" dirty="0" smtClean="0">
                <a:solidFill>
                  <a:srgbClr val="002060"/>
                </a:solidFill>
                <a:latin typeface="Book Antiqua" pitchFamily="18" charset="0"/>
              </a:rPr>
              <a:t> е </a:t>
            </a:r>
            <a:r>
              <a:rPr lang="ru-RU" dirty="0" err="1" smtClean="0">
                <a:solidFill>
                  <a:srgbClr val="002060"/>
                </a:solidFill>
                <a:latin typeface="Book Antiqua" pitchFamily="18" charset="0"/>
              </a:rPr>
              <a:t>излекувана</a:t>
            </a:r>
            <a:r>
              <a:rPr lang="ru-RU" dirty="0" smtClean="0">
                <a:solidFill>
                  <a:srgbClr val="002060"/>
                </a:solidFill>
                <a:latin typeface="Book Antiqua" pitchFamily="18" charset="0"/>
              </a:rPr>
              <a:t> от </a:t>
            </a:r>
            <a:r>
              <a:rPr lang="ru-RU" dirty="0" err="1" smtClean="0">
                <a:solidFill>
                  <a:srgbClr val="002060"/>
                </a:solidFill>
                <a:latin typeface="Book Antiqua" pitchFamily="18" charset="0"/>
              </a:rPr>
              <a:t>глухотата</a:t>
            </a:r>
            <a:r>
              <a:rPr lang="ru-RU" dirty="0" smtClean="0">
                <a:solidFill>
                  <a:srgbClr val="002060"/>
                </a:solidFill>
                <a:latin typeface="Book Antiqua" pitchFamily="18" charset="0"/>
              </a:rPr>
              <a:t> си едва след </a:t>
            </a:r>
            <a:r>
              <a:rPr lang="ru-RU" dirty="0" err="1" smtClean="0">
                <a:solidFill>
                  <a:srgbClr val="002060"/>
                </a:solidFill>
                <a:latin typeface="Book Antiqua" pitchFamily="18" charset="0"/>
              </a:rPr>
              <a:t>осем</a:t>
            </a:r>
            <a:r>
              <a:rPr lang="ru-RU" dirty="0" smtClean="0">
                <a:solidFill>
                  <a:srgbClr val="002060"/>
                </a:solidFill>
                <a:latin typeface="Book Antiqua" pitchFamily="18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latin typeface="Book Antiqua" pitchFamily="18" charset="0"/>
              </a:rPr>
              <a:t>години</a:t>
            </a:r>
            <a:r>
              <a:rPr lang="ru-RU" dirty="0" smtClean="0">
                <a:solidFill>
                  <a:srgbClr val="002060"/>
                </a:solidFill>
                <a:latin typeface="Book Antiqua" pitchFamily="18" charset="0"/>
              </a:rPr>
              <a:t>, на 30 май 1982 г., на </a:t>
            </a:r>
            <a:r>
              <a:rPr lang="ru-RU" dirty="0" err="1" smtClean="0">
                <a:solidFill>
                  <a:srgbClr val="002060"/>
                </a:solidFill>
                <a:latin typeface="Book Antiqua" pitchFamily="18" charset="0"/>
              </a:rPr>
              <a:t>празника</a:t>
            </a:r>
            <a:r>
              <a:rPr lang="ru-RU" dirty="0" smtClean="0">
                <a:solidFill>
                  <a:srgbClr val="002060"/>
                </a:solidFill>
                <a:latin typeface="Book Antiqua" pitchFamily="18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latin typeface="Book Antiqua" pitchFamily="18" charset="0"/>
              </a:rPr>
              <a:t>Петдесетница</a:t>
            </a:r>
            <a:r>
              <a:rPr lang="ru-RU" dirty="0" smtClean="0">
                <a:solidFill>
                  <a:srgbClr val="002060"/>
                </a:solidFill>
                <a:latin typeface="Book Antiqua" pitchFamily="18" charset="0"/>
              </a:rPr>
              <a:t>. По </a:t>
            </a:r>
            <a:r>
              <a:rPr lang="ru-RU" dirty="0" err="1" smtClean="0">
                <a:solidFill>
                  <a:srgbClr val="002060"/>
                </a:solidFill>
                <a:latin typeface="Book Antiqua" pitchFamily="18" charset="0"/>
              </a:rPr>
              <a:t>време</a:t>
            </a:r>
            <a:r>
              <a:rPr lang="ru-RU" dirty="0" smtClean="0">
                <a:solidFill>
                  <a:srgbClr val="002060"/>
                </a:solidFill>
                <a:latin typeface="Book Antiqua" pitchFamily="18" charset="0"/>
              </a:rPr>
              <a:t> на </a:t>
            </a:r>
            <a:r>
              <a:rPr lang="ru-RU" dirty="0" err="1" smtClean="0">
                <a:solidFill>
                  <a:srgbClr val="002060"/>
                </a:solidFill>
                <a:latin typeface="Book Antiqua" pitchFamily="18" charset="0"/>
              </a:rPr>
              <a:t>Светата</a:t>
            </a:r>
            <a:r>
              <a:rPr lang="ru-RU" dirty="0" smtClean="0">
                <a:solidFill>
                  <a:srgbClr val="002060"/>
                </a:solidFill>
                <a:latin typeface="Book Antiqua" pitchFamily="18" charset="0"/>
              </a:rPr>
              <a:t> литургия, в момента на </a:t>
            </a:r>
            <a:r>
              <a:rPr lang="ru-RU" dirty="0" err="1" smtClean="0">
                <a:solidFill>
                  <a:srgbClr val="002060"/>
                </a:solidFill>
                <a:latin typeface="Book Antiqua" pitchFamily="18" charset="0"/>
              </a:rPr>
              <a:t>освещаването</a:t>
            </a:r>
            <a:r>
              <a:rPr lang="ru-RU" dirty="0" smtClean="0">
                <a:solidFill>
                  <a:srgbClr val="002060"/>
                </a:solidFill>
                <a:latin typeface="Book Antiqua" pitchFamily="18" charset="0"/>
              </a:rPr>
              <a:t>, сестра Агнес </a:t>
            </a:r>
            <a:r>
              <a:rPr lang="ru-RU" dirty="0" err="1" smtClean="0">
                <a:solidFill>
                  <a:srgbClr val="002060"/>
                </a:solidFill>
                <a:latin typeface="Book Antiqua" pitchFamily="18" charset="0"/>
              </a:rPr>
              <a:t>възвръща</a:t>
            </a:r>
            <a:r>
              <a:rPr lang="ru-RU" dirty="0" smtClean="0">
                <a:solidFill>
                  <a:srgbClr val="002060"/>
                </a:solidFill>
                <a:latin typeface="Book Antiqua" pitchFamily="18" charset="0"/>
              </a:rPr>
              <a:t> слуха си. </a:t>
            </a:r>
            <a:r>
              <a:rPr lang="ru-RU" dirty="0" err="1" smtClean="0">
                <a:solidFill>
                  <a:srgbClr val="002060"/>
                </a:solidFill>
                <a:latin typeface="Book Antiqua" pitchFamily="18" charset="0"/>
              </a:rPr>
              <a:t>Лекарите</a:t>
            </a:r>
            <a:r>
              <a:rPr lang="ru-RU" dirty="0" smtClean="0">
                <a:solidFill>
                  <a:srgbClr val="002060"/>
                </a:solidFill>
                <a:latin typeface="Book Antiqua" pitchFamily="18" charset="0"/>
              </a:rPr>
              <a:t>, </a:t>
            </a:r>
            <a:r>
              <a:rPr lang="ru-RU" dirty="0" err="1" smtClean="0">
                <a:solidFill>
                  <a:srgbClr val="002060"/>
                </a:solidFill>
                <a:latin typeface="Book Antiqua" pitchFamily="18" charset="0"/>
              </a:rPr>
              <a:t>които</a:t>
            </a:r>
            <a:r>
              <a:rPr lang="ru-RU" dirty="0" smtClean="0">
                <a:solidFill>
                  <a:srgbClr val="002060"/>
                </a:solidFill>
                <a:latin typeface="Book Antiqua" pitchFamily="18" charset="0"/>
              </a:rPr>
              <a:t> многократно </a:t>
            </a:r>
            <a:r>
              <a:rPr lang="ru-RU" dirty="0" err="1" smtClean="0">
                <a:solidFill>
                  <a:srgbClr val="002060"/>
                </a:solidFill>
                <a:latin typeface="Book Antiqua" pitchFamily="18" charset="0"/>
              </a:rPr>
              <a:t>преди</a:t>
            </a:r>
            <a:r>
              <a:rPr lang="ru-RU" dirty="0" smtClean="0">
                <a:solidFill>
                  <a:srgbClr val="002060"/>
                </a:solidFill>
                <a:latin typeface="Book Antiqua" pitchFamily="18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latin typeface="Book Antiqua" pitchFamily="18" charset="0"/>
              </a:rPr>
              <a:t>това</a:t>
            </a:r>
            <a:r>
              <a:rPr lang="ru-RU" dirty="0" smtClean="0">
                <a:solidFill>
                  <a:srgbClr val="002060"/>
                </a:solidFill>
                <a:latin typeface="Book Antiqua" pitchFamily="18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latin typeface="Book Antiqua" pitchFamily="18" charset="0"/>
              </a:rPr>
              <a:t>са</a:t>
            </a:r>
            <a:r>
              <a:rPr lang="ru-RU" dirty="0" smtClean="0">
                <a:solidFill>
                  <a:srgbClr val="002060"/>
                </a:solidFill>
                <a:latin typeface="Book Antiqua" pitchFamily="18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latin typeface="Book Antiqua" pitchFamily="18" charset="0"/>
              </a:rPr>
              <a:t>установявали</a:t>
            </a:r>
            <a:r>
              <a:rPr lang="ru-RU" dirty="0" smtClean="0">
                <a:solidFill>
                  <a:srgbClr val="002060"/>
                </a:solidFill>
                <a:latin typeface="Book Antiqua" pitchFamily="18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latin typeface="Book Antiqua" pitchFamily="18" charset="0"/>
              </a:rPr>
              <a:t>пълна</a:t>
            </a:r>
            <a:r>
              <a:rPr lang="ru-RU" dirty="0" smtClean="0">
                <a:solidFill>
                  <a:srgbClr val="002060"/>
                </a:solidFill>
                <a:latin typeface="Book Antiqua" pitchFamily="18" charset="0"/>
              </a:rPr>
              <a:t> глухота у </a:t>
            </a:r>
            <a:r>
              <a:rPr lang="ru-RU" dirty="0" err="1" smtClean="0">
                <a:solidFill>
                  <a:srgbClr val="002060"/>
                </a:solidFill>
                <a:latin typeface="Book Antiqua" pitchFamily="18" charset="0"/>
              </a:rPr>
              <a:t>сестрата</a:t>
            </a:r>
            <a:r>
              <a:rPr lang="ru-RU" dirty="0" smtClean="0">
                <a:solidFill>
                  <a:srgbClr val="002060"/>
                </a:solidFill>
                <a:latin typeface="Book Antiqua" pitchFamily="18" charset="0"/>
              </a:rPr>
              <a:t>, </a:t>
            </a:r>
            <a:r>
              <a:rPr lang="ru-RU" dirty="0" err="1" smtClean="0">
                <a:solidFill>
                  <a:srgbClr val="002060"/>
                </a:solidFill>
                <a:latin typeface="Book Antiqua" pitchFamily="18" charset="0"/>
              </a:rPr>
              <a:t>са</a:t>
            </a:r>
            <a:r>
              <a:rPr lang="ru-RU" dirty="0" smtClean="0">
                <a:solidFill>
                  <a:srgbClr val="002060"/>
                </a:solidFill>
                <a:latin typeface="Book Antiqua" pitchFamily="18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latin typeface="Book Antiqua" pitchFamily="18" charset="0"/>
              </a:rPr>
              <a:t>шокирани</a:t>
            </a:r>
            <a:r>
              <a:rPr lang="ru-RU" dirty="0" smtClean="0">
                <a:solidFill>
                  <a:srgbClr val="002060"/>
                </a:solidFill>
                <a:latin typeface="Book Antiqua" pitchFamily="18" charset="0"/>
              </a:rPr>
              <a:t> от </a:t>
            </a:r>
            <a:r>
              <a:rPr lang="ru-RU" dirty="0" err="1" smtClean="0">
                <a:solidFill>
                  <a:srgbClr val="002060"/>
                </a:solidFill>
                <a:latin typeface="Book Antiqua" pitchFamily="18" charset="0"/>
              </a:rPr>
              <a:t>този</a:t>
            </a:r>
            <a:r>
              <a:rPr lang="ru-RU" dirty="0" smtClean="0">
                <a:solidFill>
                  <a:srgbClr val="002060"/>
                </a:solidFill>
                <a:latin typeface="Book Antiqua" pitchFamily="18" charset="0"/>
              </a:rPr>
              <a:t> факт.</a:t>
            </a:r>
            <a:endParaRPr lang="ru-RU" dirty="0">
              <a:solidFill>
                <a:srgbClr val="002060"/>
              </a:solidFill>
              <a:latin typeface="Book Antiqua" pitchFamily="18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4031414"/>
            <a:ext cx="3774330" cy="23931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3236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авоъгълник 1"/>
          <p:cNvSpPr/>
          <p:nvPr/>
        </p:nvSpPr>
        <p:spPr>
          <a:xfrm>
            <a:off x="251520" y="260648"/>
            <a:ext cx="8568952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solidFill>
                  <a:srgbClr val="002060"/>
                </a:solidFill>
                <a:latin typeface="Book Antiqua" pitchFamily="18" charset="0"/>
              </a:rPr>
              <a:t>В </a:t>
            </a:r>
            <a:r>
              <a:rPr lang="ru-RU" dirty="0" err="1" smtClean="0">
                <a:solidFill>
                  <a:srgbClr val="002060"/>
                </a:solidFill>
                <a:latin typeface="Book Antiqua" pitchFamily="18" charset="0"/>
              </a:rPr>
              <a:t>третото</a:t>
            </a:r>
            <a:r>
              <a:rPr lang="ru-RU" dirty="0" smtClean="0">
                <a:solidFill>
                  <a:srgbClr val="002060"/>
                </a:solidFill>
                <a:latin typeface="Book Antiqua" pitchFamily="18" charset="0"/>
              </a:rPr>
              <a:t> и </a:t>
            </a:r>
            <a:r>
              <a:rPr lang="ru-RU" dirty="0" err="1" smtClean="0">
                <a:solidFill>
                  <a:srgbClr val="002060"/>
                </a:solidFill>
                <a:latin typeface="Book Antiqua" pitchFamily="18" charset="0"/>
              </a:rPr>
              <a:t>последно</a:t>
            </a:r>
            <a:r>
              <a:rPr lang="ru-RU" dirty="0" smtClean="0">
                <a:solidFill>
                  <a:srgbClr val="002060"/>
                </a:solidFill>
                <a:latin typeface="Book Antiqua" pitchFamily="18" charset="0"/>
              </a:rPr>
              <a:t> видение Агнес </a:t>
            </a:r>
            <a:r>
              <a:rPr lang="ru-RU" dirty="0" err="1" smtClean="0">
                <a:solidFill>
                  <a:srgbClr val="002060"/>
                </a:solidFill>
                <a:latin typeface="Book Antiqua" pitchFamily="18" charset="0"/>
              </a:rPr>
              <a:t>отново</a:t>
            </a:r>
            <a:r>
              <a:rPr lang="ru-RU" dirty="0" smtClean="0">
                <a:solidFill>
                  <a:srgbClr val="002060"/>
                </a:solidFill>
                <a:latin typeface="Book Antiqua" pitchFamily="18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latin typeface="Book Antiqua" pitchFamily="18" charset="0"/>
              </a:rPr>
              <a:t>чува</a:t>
            </a:r>
            <a:r>
              <a:rPr lang="ru-RU" dirty="0" smtClean="0">
                <a:solidFill>
                  <a:srgbClr val="002060"/>
                </a:solidFill>
                <a:latin typeface="Book Antiqua" pitchFamily="18" charset="0"/>
              </a:rPr>
              <a:t> за </a:t>
            </a:r>
            <a:r>
              <a:rPr lang="ru-RU" dirty="0" err="1" smtClean="0">
                <a:solidFill>
                  <a:srgbClr val="002060"/>
                </a:solidFill>
                <a:latin typeface="Book Antiqua" pitchFamily="18" charset="0"/>
              </a:rPr>
              <a:t>наказанието</a:t>
            </a:r>
            <a:r>
              <a:rPr lang="ru-RU" dirty="0" smtClean="0">
                <a:solidFill>
                  <a:srgbClr val="002060"/>
                </a:solidFill>
                <a:latin typeface="Book Antiqua" pitchFamily="18" charset="0"/>
              </a:rPr>
              <a:t>, </a:t>
            </a:r>
            <a:r>
              <a:rPr lang="ru-RU" dirty="0" err="1" smtClean="0">
                <a:solidFill>
                  <a:srgbClr val="002060"/>
                </a:solidFill>
                <a:latin typeface="Book Antiqua" pitchFamily="18" charset="0"/>
              </a:rPr>
              <a:t>което</a:t>
            </a:r>
            <a:r>
              <a:rPr lang="ru-RU" dirty="0" smtClean="0">
                <a:solidFill>
                  <a:srgbClr val="002060"/>
                </a:solidFill>
                <a:latin typeface="Book Antiqua" pitchFamily="18" charset="0"/>
              </a:rPr>
              <a:t> Бог </a:t>
            </a:r>
            <a:r>
              <a:rPr lang="ru-RU" dirty="0" err="1" smtClean="0">
                <a:solidFill>
                  <a:srgbClr val="002060"/>
                </a:solidFill>
                <a:latin typeface="Book Antiqua" pitchFamily="18" charset="0"/>
              </a:rPr>
              <a:t>ще</a:t>
            </a:r>
            <a:r>
              <a:rPr lang="ru-RU" dirty="0" smtClean="0">
                <a:solidFill>
                  <a:srgbClr val="002060"/>
                </a:solidFill>
                <a:latin typeface="Book Antiqua" pitchFamily="18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latin typeface="Book Antiqua" pitchFamily="18" charset="0"/>
              </a:rPr>
              <a:t>бъде</a:t>
            </a:r>
            <a:r>
              <a:rPr lang="ru-RU" dirty="0" smtClean="0">
                <a:solidFill>
                  <a:srgbClr val="002060"/>
                </a:solidFill>
                <a:latin typeface="Book Antiqua" pitchFamily="18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latin typeface="Book Antiqua" pitchFamily="18" charset="0"/>
              </a:rPr>
              <a:t>принуден</a:t>
            </a:r>
            <a:r>
              <a:rPr lang="ru-RU" dirty="0" smtClean="0">
                <a:solidFill>
                  <a:srgbClr val="002060"/>
                </a:solidFill>
                <a:latin typeface="Book Antiqua" pitchFamily="18" charset="0"/>
              </a:rPr>
              <a:t> да наложи на </a:t>
            </a:r>
            <a:r>
              <a:rPr lang="ru-RU" dirty="0" err="1" smtClean="0">
                <a:solidFill>
                  <a:srgbClr val="002060"/>
                </a:solidFill>
                <a:latin typeface="Book Antiqua" pitchFamily="18" charset="0"/>
              </a:rPr>
              <a:t>грешното</a:t>
            </a:r>
            <a:r>
              <a:rPr lang="ru-RU" dirty="0" smtClean="0">
                <a:solidFill>
                  <a:srgbClr val="002060"/>
                </a:solidFill>
                <a:latin typeface="Book Antiqua" pitchFamily="18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latin typeface="Book Antiqua" pitchFamily="18" charset="0"/>
              </a:rPr>
              <a:t>човечество</a:t>
            </a:r>
            <a:r>
              <a:rPr lang="ru-RU" dirty="0" smtClean="0">
                <a:solidFill>
                  <a:srgbClr val="002060"/>
                </a:solidFill>
                <a:latin typeface="Book Antiqua" pitchFamily="18" charset="0"/>
              </a:rPr>
              <a:t>:</a:t>
            </a:r>
          </a:p>
          <a:p>
            <a:pPr algn="just"/>
            <a:r>
              <a:rPr lang="ru-RU" dirty="0" smtClean="0">
                <a:solidFill>
                  <a:srgbClr val="002060"/>
                </a:solidFill>
                <a:latin typeface="Book Antiqua" pitchFamily="18" charset="0"/>
              </a:rPr>
              <a:t/>
            </a:r>
            <a:br>
              <a:rPr lang="ru-RU" dirty="0" smtClean="0">
                <a:solidFill>
                  <a:srgbClr val="002060"/>
                </a:solidFill>
                <a:latin typeface="Book Antiqua" pitchFamily="18" charset="0"/>
              </a:rPr>
            </a:b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„</a:t>
            </a:r>
            <a:r>
              <a:rPr lang="ru-RU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Ако</a:t>
            </a: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хората</a:t>
            </a: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не се </a:t>
            </a:r>
            <a:r>
              <a:rPr lang="ru-RU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покаят</a:t>
            </a: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и не се поправят – </a:t>
            </a:r>
            <a:r>
              <a:rPr lang="ru-RU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каза</a:t>
            </a: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Мария – Отец </a:t>
            </a:r>
            <a:r>
              <a:rPr lang="ru-RU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ще</a:t>
            </a: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изпрати</a:t>
            </a: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ужасно наказание </a:t>
            </a:r>
            <a:r>
              <a:rPr lang="ru-RU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върху</a:t>
            </a: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цялото</a:t>
            </a: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човечество</a:t>
            </a: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. То </a:t>
            </a:r>
            <a:r>
              <a:rPr lang="ru-RU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ще</a:t>
            </a: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бъде</a:t>
            </a: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по-голямо</a:t>
            </a: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от потопа, такова, </a:t>
            </a:r>
            <a:r>
              <a:rPr lang="ru-RU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каквото</a:t>
            </a: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никой </a:t>
            </a:r>
            <a:r>
              <a:rPr lang="ru-RU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никога</a:t>
            </a: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преди</a:t>
            </a: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не е </a:t>
            </a:r>
            <a:r>
              <a:rPr lang="ru-RU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виждал</a:t>
            </a: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. </a:t>
            </a:r>
            <a:r>
              <a:rPr lang="ru-RU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Огън</a:t>
            </a: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ще</a:t>
            </a: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падне</a:t>
            </a: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от </a:t>
            </a:r>
            <a:r>
              <a:rPr lang="ru-RU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небето</a:t>
            </a: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и </a:t>
            </a:r>
            <a:r>
              <a:rPr lang="ru-RU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ще</a:t>
            </a: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унищожи</a:t>
            </a: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голяма</a:t>
            </a: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част от </a:t>
            </a:r>
            <a:r>
              <a:rPr lang="ru-RU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човечеството</a:t>
            </a: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, </a:t>
            </a:r>
            <a:r>
              <a:rPr lang="ru-RU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както</a:t>
            </a: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добрите</a:t>
            </a: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, </a:t>
            </a:r>
            <a:r>
              <a:rPr lang="ru-RU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така</a:t>
            </a: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и злите, без да щади </a:t>
            </a:r>
            <a:r>
              <a:rPr lang="ru-RU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нито</a:t>
            </a: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свещеници</a:t>
            </a: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, </a:t>
            </a:r>
            <a:r>
              <a:rPr lang="ru-RU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нито</a:t>
            </a: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миряни</a:t>
            </a: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. </a:t>
            </a:r>
            <a:r>
              <a:rPr lang="ru-RU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Тези</a:t>
            </a: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, </a:t>
            </a:r>
            <a:r>
              <a:rPr lang="ru-RU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които</a:t>
            </a: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оцелеят</a:t>
            </a: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, </a:t>
            </a:r>
            <a:r>
              <a:rPr lang="ru-RU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ще</a:t>
            </a: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се </a:t>
            </a:r>
            <a:r>
              <a:rPr lang="ru-RU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почувстват</a:t>
            </a: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толкова </a:t>
            </a:r>
            <a:r>
              <a:rPr lang="ru-RU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изоставени</a:t>
            </a: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, че </a:t>
            </a:r>
            <a:r>
              <a:rPr lang="ru-RU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ще</a:t>
            </a: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завиждат</a:t>
            </a: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на </a:t>
            </a:r>
            <a:r>
              <a:rPr lang="ru-RU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мъртвите</a:t>
            </a: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.</a:t>
            </a:r>
          </a:p>
          <a:p>
            <a:pPr algn="just"/>
            <a:r>
              <a:rPr lang="ru-RU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Единствените</a:t>
            </a: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оръжия</a:t>
            </a: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, </a:t>
            </a:r>
            <a:r>
              <a:rPr lang="ru-RU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които</a:t>
            </a: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ще</a:t>
            </a: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ви</a:t>
            </a: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останат</a:t>
            </a: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, </a:t>
            </a:r>
            <a:r>
              <a:rPr lang="ru-RU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са</a:t>
            </a: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Броеницата</a:t>
            </a: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и </a:t>
            </a:r>
            <a:r>
              <a:rPr lang="ru-RU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Кръстът</a:t>
            </a: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– </a:t>
            </a:r>
            <a:r>
              <a:rPr lang="ru-RU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знакът</a:t>
            </a: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на моя </a:t>
            </a:r>
            <a:r>
              <a:rPr lang="ru-RU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Син</a:t>
            </a: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. </a:t>
            </a:r>
            <a:r>
              <a:rPr lang="ru-RU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Всеки</a:t>
            </a: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ден</a:t>
            </a: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се </a:t>
            </a:r>
            <a:r>
              <a:rPr lang="ru-RU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молете</a:t>
            </a: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на </a:t>
            </a:r>
            <a:r>
              <a:rPr lang="ru-RU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Броеницата</a:t>
            </a: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. </a:t>
            </a:r>
            <a:r>
              <a:rPr lang="ru-RU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Действията</a:t>
            </a: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на </a:t>
            </a:r>
            <a:r>
              <a:rPr lang="ru-RU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Сатаната</a:t>
            </a: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ще</a:t>
            </a: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проникнат</a:t>
            </a: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дори</a:t>
            </a: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в </a:t>
            </a:r>
            <a:r>
              <a:rPr lang="ru-RU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Църквата</a:t>
            </a: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по </a:t>
            </a:r>
            <a:r>
              <a:rPr lang="ru-RU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такъв</a:t>
            </a: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начин, че </a:t>
            </a:r>
            <a:r>
              <a:rPr lang="ru-RU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кардинали</a:t>
            </a: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ще</a:t>
            </a: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се </a:t>
            </a:r>
            <a:r>
              <a:rPr lang="ru-RU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изправят</a:t>
            </a: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срещу</a:t>
            </a: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кардинали</a:t>
            </a: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, </a:t>
            </a:r>
            <a:r>
              <a:rPr lang="ru-RU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епископи</a:t>
            </a: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срещу</a:t>
            </a: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епископи</a:t>
            </a: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. </a:t>
            </a:r>
            <a:r>
              <a:rPr lang="ru-RU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Свещениците</a:t>
            </a: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, </a:t>
            </a:r>
            <a:r>
              <a:rPr lang="ru-RU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които</a:t>
            </a: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Ме</a:t>
            </a: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почитат</a:t>
            </a: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, </a:t>
            </a:r>
            <a:r>
              <a:rPr lang="ru-RU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ще</a:t>
            </a: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бъдат</a:t>
            </a: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презирани</a:t>
            </a: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, а </a:t>
            </a:r>
            <a:r>
              <a:rPr lang="ru-RU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техните</a:t>
            </a: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събратя</a:t>
            </a: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ще</a:t>
            </a: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се </a:t>
            </a:r>
            <a:r>
              <a:rPr lang="ru-RU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обърнат</a:t>
            </a: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срещу</a:t>
            </a: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тях</a:t>
            </a: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. </a:t>
            </a:r>
            <a:r>
              <a:rPr lang="ru-RU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Църкви</a:t>
            </a: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и </a:t>
            </a:r>
            <a:r>
              <a:rPr lang="ru-RU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олтари</a:t>
            </a: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ще</a:t>
            </a: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бъдат</a:t>
            </a: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осквернени</a:t>
            </a: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, </a:t>
            </a:r>
            <a:r>
              <a:rPr lang="ru-RU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Църквата</a:t>
            </a: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ще</a:t>
            </a: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бъде</a:t>
            </a: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пълна</a:t>
            </a: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с </a:t>
            </a:r>
            <a:r>
              <a:rPr lang="ru-RU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онези</a:t>
            </a: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, </a:t>
            </a:r>
            <a:r>
              <a:rPr lang="ru-RU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които</a:t>
            </a: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приемат</a:t>
            </a: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компромиси</a:t>
            </a: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.</a:t>
            </a:r>
          </a:p>
          <a:p>
            <a:pPr algn="just"/>
            <a:r>
              <a:rPr lang="ru-RU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Сатаната</a:t>
            </a: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ще</a:t>
            </a: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подтикне</a:t>
            </a: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много </a:t>
            </a:r>
            <a:r>
              <a:rPr lang="ru-RU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свещеници</a:t>
            </a: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и много </a:t>
            </a:r>
            <a:r>
              <a:rPr lang="ru-RU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посветени</a:t>
            </a: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на Бога хора да </a:t>
            </a:r>
            <a:r>
              <a:rPr lang="ru-RU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изоставят</a:t>
            </a: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своето</a:t>
            </a: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призвание. </a:t>
            </a:r>
            <a:r>
              <a:rPr lang="ru-RU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Сатаната</a:t>
            </a: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ще</a:t>
            </a: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бъде</a:t>
            </a: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безмилостен</a:t>
            </a: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към</a:t>
            </a: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тези</a:t>
            </a: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, </a:t>
            </a:r>
            <a:r>
              <a:rPr lang="ru-RU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които</a:t>
            </a: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са</a:t>
            </a: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се посветили на Бога. </a:t>
            </a:r>
            <a:r>
              <a:rPr lang="ru-RU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Мисълта</a:t>
            </a: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за </a:t>
            </a:r>
            <a:r>
              <a:rPr lang="ru-RU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загубата</a:t>
            </a: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на толкова много души е </a:t>
            </a:r>
            <a:r>
              <a:rPr lang="ru-RU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причината</a:t>
            </a: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за </a:t>
            </a:r>
            <a:r>
              <a:rPr lang="ru-RU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Моята</a:t>
            </a: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тъга</a:t>
            </a: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.“</a:t>
            </a:r>
            <a:endParaRPr lang="ru-RU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0244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323528" y="748155"/>
            <a:ext cx="8568952" cy="5355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bg-BG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Book Antiqua" pitchFamily="18" charset="0"/>
                <a:cs typeface="Arial" charset="0"/>
              </a:rPr>
              <a:t>ЧУДОТВОРНАТА СТАТУЯ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bg-BG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Book Antiqua" pitchFamily="18" charset="0"/>
                <a:cs typeface="Arial" charset="0"/>
              </a:rPr>
              <a:t/>
            </a:r>
            <a:br>
              <a:rPr kumimoji="0" lang="bg-BG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Book Antiqua" pitchFamily="18" charset="0"/>
                <a:cs typeface="Arial" charset="0"/>
              </a:rPr>
            </a:br>
            <a:r>
              <a:rPr kumimoji="0" lang="bg-BG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Book Antiqua" pitchFamily="18" charset="0"/>
                <a:cs typeface="Arial" charset="0"/>
              </a:rPr>
              <a:t>Чудотворната статуя, в която на 6 юли 1973 г. Дева Мария се явява на сестра </a:t>
            </a:r>
            <a:r>
              <a:rPr kumimoji="0" lang="bg-BG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Book Antiqua" pitchFamily="18" charset="0"/>
                <a:cs typeface="Arial" charset="0"/>
              </a:rPr>
              <a:t>Агнес</a:t>
            </a:r>
            <a:r>
              <a:rPr kumimoji="0" lang="bg-BG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Book Antiqua" pitchFamily="18" charset="0"/>
                <a:cs typeface="Arial" charset="0"/>
              </a:rPr>
              <a:t>, и до днес се намира на същото място в манастирския параклис. През 1963 г. тя е изваяна от дървото „</a:t>
            </a:r>
            <a:r>
              <a:rPr kumimoji="0" lang="bg-BG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Book Antiqua" pitchFamily="18" charset="0"/>
                <a:cs typeface="Arial" charset="0"/>
              </a:rPr>
              <a:t>кацура</a:t>
            </a:r>
            <a:r>
              <a:rPr kumimoji="0" lang="bg-BG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Book Antiqua" pitchFamily="18" charset="0"/>
                <a:cs typeface="Arial" charset="0"/>
              </a:rPr>
              <a:t>“ (известно още като „дървото на Юда“) от японския художник </a:t>
            </a:r>
            <a:r>
              <a:rPr kumimoji="0" lang="bg-BG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Book Antiqua" pitchFamily="18" charset="0"/>
                <a:cs typeface="Arial" charset="0"/>
              </a:rPr>
              <a:t>Сабуро</a:t>
            </a:r>
            <a:r>
              <a:rPr kumimoji="0" lang="bg-BG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Book Antiqua" pitchFamily="18" charset="0"/>
                <a:cs typeface="Arial" charset="0"/>
              </a:rPr>
              <a:t> </a:t>
            </a:r>
            <a:r>
              <a:rPr kumimoji="0" lang="bg-BG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Book Antiqua" pitchFamily="18" charset="0"/>
                <a:cs typeface="Arial" charset="0"/>
              </a:rPr>
              <a:t>Уакаса</a:t>
            </a:r>
            <a:r>
              <a:rPr kumimoji="0" lang="bg-BG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Book Antiqua" pitchFamily="18" charset="0"/>
                <a:cs typeface="Arial" charset="0"/>
              </a:rPr>
              <a:t>. Мария е изобразена, стъпила върху земното кълбо, а зад нея се намира кръст.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bg-BG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Book Antiqua" pitchFamily="18" charset="0"/>
                <a:cs typeface="Arial" charset="0"/>
              </a:rPr>
              <a:t>Фигурата на Мария в </a:t>
            </a:r>
            <a:r>
              <a:rPr kumimoji="0" lang="bg-BG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Book Antiqua" pitchFamily="18" charset="0"/>
                <a:cs typeface="Arial" charset="0"/>
              </a:rPr>
              <a:t>Акита</a:t>
            </a:r>
            <a:r>
              <a:rPr kumimoji="0" lang="bg-BG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Book Antiqua" pitchFamily="18" charset="0"/>
                <a:cs typeface="Arial" charset="0"/>
              </a:rPr>
              <a:t> през 1973 г. говори на сестра </a:t>
            </a:r>
            <a:r>
              <a:rPr kumimoji="0" lang="bg-BG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Book Antiqua" pitchFamily="18" charset="0"/>
                <a:cs typeface="Arial" charset="0"/>
              </a:rPr>
              <a:t>Агнес</a:t>
            </a:r>
            <a:r>
              <a:rPr kumimoji="0" lang="bg-BG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Book Antiqua" pitchFamily="18" charset="0"/>
                <a:cs typeface="Arial" charset="0"/>
              </a:rPr>
              <a:t> само три пъти. Самите събития, свързани с явленията, продължават повече от девет години – до 1982 г.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bg-BG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Book Antiqua" pitchFamily="18" charset="0"/>
                <a:cs typeface="Arial" charset="0"/>
              </a:rPr>
              <a:t>На 6 юли на дясната длан на Мария се появява кървяща стигма във формата на кръст (15 х 13 мм). Тя е подобна на по-голямата стигма, която девет дни по-рано получава сестра </a:t>
            </a:r>
            <a:r>
              <a:rPr kumimoji="0" lang="bg-BG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Book Antiqua" pitchFamily="18" charset="0"/>
                <a:cs typeface="Arial" charset="0"/>
              </a:rPr>
              <a:t>Агнес</a:t>
            </a:r>
            <a:r>
              <a:rPr kumimoji="0" lang="bg-BG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Book Antiqua" pitchFamily="18" charset="0"/>
                <a:cs typeface="Arial" charset="0"/>
              </a:rPr>
              <a:t>. Стигмата на ръката на Мария остава в продължение на 21 дни. От раната, в присъствието на свидетели, се стича кръв, която винаги засъхва на дланта. Нито една капка не се стича по-надолу. Самият белег от стигмата остава до 29 септември, когато окончателно изчезва на празника на св. Михаил и архангелите.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bg-BG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Book Antiqua" pitchFamily="18" charset="0"/>
                <a:cs typeface="Arial" charset="0"/>
              </a:rPr>
              <a:t>От тази дата статуята започва да „се поти“, особено по челото, лицето и шията.</a:t>
            </a:r>
          </a:p>
        </p:txBody>
      </p:sp>
    </p:spTree>
    <p:extLst>
      <p:ext uri="{BB962C8B-B14F-4D97-AF65-F5344CB8AC3E}">
        <p14:creationId xmlns:p14="http://schemas.microsoft.com/office/powerpoint/2010/main" val="3928955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07504" y="116632"/>
            <a:ext cx="8928992" cy="5632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bg-BG" sz="18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Book Antiqua" pitchFamily="18" charset="0"/>
                <a:cs typeface="Arial" charset="0"/>
              </a:rPr>
              <a:t>СЪЛЗИТЕ НА МАРИЯ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bg-BG" sz="18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Book Antiqua" pitchFamily="18" charset="0"/>
                <a:cs typeface="Arial" charset="0"/>
              </a:rPr>
              <a:t/>
            </a:r>
            <a:br>
              <a:rPr kumimoji="0" lang="bg-BG" sz="18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Book Antiqua" pitchFamily="18" charset="0"/>
                <a:cs typeface="Arial" charset="0"/>
              </a:rPr>
            </a:br>
            <a:r>
              <a:rPr kumimoji="0" lang="bg-BG" sz="18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Book Antiqua" pitchFamily="18" charset="0"/>
                <a:cs typeface="Arial" charset="0"/>
              </a:rPr>
              <a:t>На 4 януари 1975 г. статуята на Мария за първи път започва да „плаче“. Сълзите се събирали в ъгълчетата на двете очи и се стичали по бузите. Това явление се е появявало нередовно в продължение на осем години и е регистрирано общо 101 пъти. За последен път – в присъствието на 65 души – се случва преди 15:00 часа на 15 септември 1982 г., на църковния празник на Дева Мария Скръбна.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bg-BG" sz="18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Book Antiqua" pitchFamily="18" charset="0"/>
                <a:cs typeface="Arial" charset="0"/>
              </a:rPr>
              <a:t>Сълзите, които се стичали по бузите на статуята на Дева Мария, са видени отблизо в различни моменти от над две хиляди вярващи. Всеки път течността е била подлагана на лабораторни изследвания, като във всички случаи медицинските заключения категорично потвърждавали, че това са сълзи от човешки произход.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bg-BG" sz="18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Book Antiqua" pitchFamily="18" charset="0"/>
                <a:cs typeface="Arial" charset="0"/>
              </a:rPr>
              <a:t>Местният епископ и основател на общността на Сестрите </a:t>
            </a:r>
            <a:r>
              <a:rPr kumimoji="0" lang="bg-BG" sz="18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Book Antiqua" pitchFamily="18" charset="0"/>
                <a:cs typeface="Arial" charset="0"/>
              </a:rPr>
              <a:t>Евхаристийки</a:t>
            </a:r>
            <a:r>
              <a:rPr kumimoji="0" lang="bg-BG" sz="18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Book Antiqua" pitchFamily="18" charset="0"/>
                <a:cs typeface="Arial" charset="0"/>
              </a:rPr>
              <a:t>, Ян </a:t>
            </a:r>
            <a:r>
              <a:rPr kumimoji="0" lang="bg-BG" sz="18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Book Antiqua" pitchFamily="18" charset="0"/>
                <a:cs typeface="Arial" charset="0"/>
              </a:rPr>
              <a:t>Шоджиро</a:t>
            </a:r>
            <a:r>
              <a:rPr kumimoji="0" lang="bg-BG" sz="18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Book Antiqua" pitchFamily="18" charset="0"/>
                <a:cs typeface="Arial" charset="0"/>
              </a:rPr>
              <a:t> Ито, също е бил свидетел на четири случая на „плач“ на статуята. Той лично е тествал два пъти течността, отделяща се от статуята, и е установил, че тя е солена и подобна на човешки сълзи.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bg-BG" sz="18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Book Antiqua" pitchFamily="18" charset="0"/>
                <a:cs typeface="Arial" charset="0"/>
              </a:rPr>
              <a:t>Явлението е било подлагано на множество изследвания. Първият, който изследва сълзите, потта и кръвта през 1976 г., е проф. </a:t>
            </a:r>
            <a:r>
              <a:rPr kumimoji="0" lang="bg-BG" sz="18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Book Antiqua" pitchFamily="18" charset="0"/>
                <a:cs typeface="Arial" charset="0"/>
              </a:rPr>
              <a:t>Ейджи</a:t>
            </a:r>
            <a:r>
              <a:rPr kumimoji="0" lang="bg-BG" sz="18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Book Antiqua" pitchFamily="18" charset="0"/>
                <a:cs typeface="Arial" charset="0"/>
              </a:rPr>
              <a:t> </a:t>
            </a:r>
            <a:r>
              <a:rPr kumimoji="0" lang="bg-BG" sz="18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Book Antiqua" pitchFamily="18" charset="0"/>
                <a:cs typeface="Arial" charset="0"/>
              </a:rPr>
              <a:t>Окухара</a:t>
            </a:r>
            <a:r>
              <a:rPr kumimoji="0" lang="bg-BG" sz="18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Book Antiqua" pitchFamily="18" charset="0"/>
                <a:cs typeface="Arial" charset="0"/>
              </a:rPr>
              <a:t>, католик от катедрата по биохимия на университета в </a:t>
            </a:r>
            <a:r>
              <a:rPr kumimoji="0" lang="bg-BG" sz="18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Book Antiqua" pitchFamily="18" charset="0"/>
                <a:cs typeface="Arial" charset="0"/>
              </a:rPr>
              <a:t>Акита</a:t>
            </a:r>
            <a:r>
              <a:rPr kumimoji="0" lang="bg-BG" sz="18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Book Antiqua" pitchFamily="18" charset="0"/>
                <a:cs typeface="Arial" charset="0"/>
              </a:rPr>
              <a:t>. Той установява без съмнение, че изследваният материал е с човешки произход.</a:t>
            </a:r>
          </a:p>
        </p:txBody>
      </p:sp>
    </p:spTree>
    <p:extLst>
      <p:ext uri="{BB962C8B-B14F-4D97-AF65-F5344CB8AC3E}">
        <p14:creationId xmlns:p14="http://schemas.microsoft.com/office/powerpoint/2010/main" val="3143062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06408" y="188640"/>
            <a:ext cx="8930088" cy="6186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bg-BG" sz="18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Book Antiqua" pitchFamily="18" charset="0"/>
                <a:cs typeface="Arial" charset="0"/>
              </a:rPr>
              <a:t>В края на 1982 г.</a:t>
            </a:r>
            <a:r>
              <a:rPr kumimoji="0" lang="bg-BG" sz="18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Book Antiqua" pitchFamily="18" charset="0"/>
                <a:cs typeface="Arial" charset="0"/>
              </a:rPr>
              <a:t> е създаден отделен научен екип под ръководството на будиста проф. </a:t>
            </a:r>
            <a:r>
              <a:rPr kumimoji="0" lang="bg-BG" sz="18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Book Antiqua" pitchFamily="18" charset="0"/>
                <a:cs typeface="Arial" charset="0"/>
              </a:rPr>
              <a:t>Каору</a:t>
            </a:r>
            <a:r>
              <a:rPr kumimoji="0" lang="bg-BG" sz="18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Book Antiqua" pitchFamily="18" charset="0"/>
                <a:cs typeface="Arial" charset="0"/>
              </a:rPr>
              <a:t> </a:t>
            </a:r>
            <a:r>
              <a:rPr kumimoji="0" lang="bg-BG" sz="18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Book Antiqua" pitchFamily="18" charset="0"/>
                <a:cs typeface="Arial" charset="0"/>
              </a:rPr>
              <a:t>Сагисаки</a:t>
            </a:r>
            <a:r>
              <a:rPr kumimoji="0" lang="bg-BG" sz="18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Book Antiqua" pitchFamily="18" charset="0"/>
                <a:cs typeface="Arial" charset="0"/>
              </a:rPr>
              <a:t> – специалист по съдебна медицина от университета в </a:t>
            </a:r>
            <a:r>
              <a:rPr kumimoji="0" lang="bg-BG" sz="18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Book Antiqua" pitchFamily="18" charset="0"/>
                <a:cs typeface="Arial" charset="0"/>
              </a:rPr>
              <a:t>Акита</a:t>
            </a:r>
            <a:r>
              <a:rPr kumimoji="0" lang="bg-BG" sz="18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Book Antiqua" pitchFamily="18" charset="0"/>
                <a:cs typeface="Arial" charset="0"/>
              </a:rPr>
              <a:t>. Резултатът от изследванията е заключението: „Кръвта, потта и сълзите са с човешки произход“.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bg-BG" sz="18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Book Antiqua" pitchFamily="18" charset="0"/>
                <a:cs typeface="Arial" charset="0"/>
              </a:rPr>
              <a:t>И до днес в стъклена витрина зад олтара на параклиса са изложени четири тампона, с които е била избърсана кървящата ръка на Дева Мария. До тях се намират 101 по-малки тампона с дати и часове на „изпотяването“, регистрирано от 12 юни 1973 г. до 15 септември 1981 г.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bg-BG" sz="18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Book Antiqua" pitchFamily="18" charset="0"/>
                <a:cs typeface="Arial" charset="0"/>
              </a:rPr>
              <a:t>Мария, Майката на Църквата, е страдала под кръста и продължава да страда заедно със своя Син до края на света. Знак за това страдание са нейните сълзи, които тя ни показва не само в </a:t>
            </a:r>
            <a:r>
              <a:rPr kumimoji="0" lang="bg-BG" sz="18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Book Antiqua" pitchFamily="18" charset="0"/>
                <a:cs typeface="Arial" charset="0"/>
              </a:rPr>
              <a:t>Акита</a:t>
            </a:r>
            <a:r>
              <a:rPr kumimoji="0" lang="bg-BG" sz="18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Book Antiqua" pitchFamily="18" charset="0"/>
                <a:cs typeface="Arial" charset="0"/>
              </a:rPr>
              <a:t>, но и в други явления (например Ла </a:t>
            </a:r>
            <a:r>
              <a:rPr kumimoji="0" lang="bg-BG" sz="18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Book Antiqua" pitchFamily="18" charset="0"/>
                <a:cs typeface="Arial" charset="0"/>
              </a:rPr>
              <a:t>Салет</a:t>
            </a:r>
            <a:r>
              <a:rPr kumimoji="0" lang="bg-BG" sz="18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Book Antiqua" pitchFamily="18" charset="0"/>
                <a:cs typeface="Arial" charset="0"/>
              </a:rPr>
              <a:t> – Франция; </a:t>
            </a:r>
            <a:r>
              <a:rPr kumimoji="0" lang="bg-BG" sz="18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Book Antiqua" pitchFamily="18" charset="0"/>
                <a:cs typeface="Arial" charset="0"/>
              </a:rPr>
              <a:t>Сиракуза</a:t>
            </a:r>
            <a:r>
              <a:rPr kumimoji="0" lang="bg-BG" sz="18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Book Antiqua" pitchFamily="18" charset="0"/>
                <a:cs typeface="Arial" charset="0"/>
              </a:rPr>
              <a:t> – Италия; </a:t>
            </a:r>
            <a:r>
              <a:rPr kumimoji="0" lang="bg-BG" sz="18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Book Antiqua" pitchFamily="18" charset="0"/>
                <a:cs typeface="Arial" charset="0"/>
              </a:rPr>
              <a:t>Наджу</a:t>
            </a:r>
            <a:r>
              <a:rPr kumimoji="0" lang="bg-BG" sz="18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Book Antiqua" pitchFamily="18" charset="0"/>
                <a:cs typeface="Arial" charset="0"/>
              </a:rPr>
              <a:t> – Корея; </a:t>
            </a:r>
            <a:r>
              <a:rPr kumimoji="0" lang="bg-BG" sz="18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Book Antiqua" pitchFamily="18" charset="0"/>
                <a:cs typeface="Arial" charset="0"/>
              </a:rPr>
              <a:t>Хеде</a:t>
            </a:r>
            <a:r>
              <a:rPr kumimoji="0" lang="bg-BG" sz="18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Book Antiqua" pitchFamily="18" charset="0"/>
                <a:cs typeface="Arial" charset="0"/>
              </a:rPr>
              <a:t> – Германия, Лодз - Полша).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bg-BG" sz="18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Book Antiqua" pitchFamily="18" charset="0"/>
                <a:cs typeface="Arial" charset="0"/>
              </a:rPr>
              <a:t>Днес не липсват гласове, които твърдят, че както явленията в </a:t>
            </a:r>
            <a:r>
              <a:rPr kumimoji="0" lang="bg-BG" sz="18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Book Antiqua" pitchFamily="18" charset="0"/>
                <a:cs typeface="Arial" charset="0"/>
              </a:rPr>
              <a:t>Лурд</a:t>
            </a:r>
            <a:r>
              <a:rPr kumimoji="0" lang="bg-BG" sz="18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Book Antiqua" pitchFamily="18" charset="0"/>
                <a:cs typeface="Arial" charset="0"/>
              </a:rPr>
              <a:t> ускориха обявяването на догмата за Непорочното зачатие, така посланието от </a:t>
            </a:r>
            <a:r>
              <a:rPr kumimoji="0" lang="bg-BG" sz="18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Book Antiqua" pitchFamily="18" charset="0"/>
                <a:cs typeface="Arial" charset="0"/>
              </a:rPr>
              <a:t>Акита</a:t>
            </a:r>
            <a:r>
              <a:rPr kumimoji="0" lang="bg-BG" sz="18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Book Antiqua" pitchFamily="18" charset="0"/>
                <a:cs typeface="Arial" charset="0"/>
              </a:rPr>
              <a:t> води към формулирането на петата </a:t>
            </a:r>
            <a:r>
              <a:rPr kumimoji="0" lang="bg-BG" sz="18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Book Antiqua" pitchFamily="18" charset="0"/>
                <a:cs typeface="Arial" charset="0"/>
              </a:rPr>
              <a:t>марийна</a:t>
            </a:r>
            <a:r>
              <a:rPr kumimoji="0" lang="bg-BG" sz="18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Book Antiqua" pitchFamily="18" charset="0"/>
                <a:cs typeface="Arial" charset="0"/>
              </a:rPr>
              <a:t> догма, който провъзгласява, че Мария заедно с Христос е </a:t>
            </a:r>
            <a:r>
              <a:rPr kumimoji="0" lang="bg-BG" sz="18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Book Antiqua" pitchFamily="18" charset="0"/>
                <a:cs typeface="Arial" charset="0"/>
              </a:rPr>
              <a:t>Съизкупителка</a:t>
            </a:r>
            <a:r>
              <a:rPr kumimoji="0" lang="bg-BG" sz="18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Book Antiqua" pitchFamily="18" charset="0"/>
                <a:cs typeface="Arial" charset="0"/>
              </a:rPr>
              <a:t> (</a:t>
            </a:r>
            <a:r>
              <a:rPr kumimoji="0" lang="bg-BG" sz="1800" b="0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Book Antiqua" pitchFamily="18" charset="0"/>
                <a:cs typeface="Arial" charset="0"/>
              </a:rPr>
              <a:t>има термин </a:t>
            </a:r>
            <a:r>
              <a:rPr kumimoji="0" lang="bg-BG" sz="1800" b="0" i="1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Book Antiqua" pitchFamily="18" charset="0"/>
                <a:cs typeface="Arial" charset="0"/>
              </a:rPr>
              <a:t>Всепосредничка</a:t>
            </a:r>
            <a:r>
              <a:rPr kumimoji="0" lang="bg-BG" sz="1800" b="0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Book Antiqua" pitchFamily="18" charset="0"/>
                <a:cs typeface="Arial" charset="0"/>
              </a:rPr>
              <a:t> в друг смисъл</a:t>
            </a:r>
            <a:r>
              <a:rPr kumimoji="0" lang="bg-BG" sz="18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Book Antiqua" pitchFamily="18" charset="0"/>
                <a:cs typeface="Arial" charset="0"/>
              </a:rPr>
              <a:t>) и има силата да спре предстоящия апокалипсис.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bg-BG" sz="18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Book Antiqua" pitchFamily="18" charset="0"/>
                <a:cs typeface="Arial" charset="0"/>
              </a:rPr>
              <a:t>В </a:t>
            </a:r>
            <a:r>
              <a:rPr kumimoji="0" lang="bg-BG" sz="18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Book Antiqua" pitchFamily="18" charset="0"/>
                <a:cs typeface="Arial" charset="0"/>
              </a:rPr>
              <a:t>Акита</a:t>
            </a:r>
            <a:r>
              <a:rPr kumimoji="0" lang="bg-BG" sz="18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Book Antiqua" pitchFamily="18" charset="0"/>
                <a:cs typeface="Arial" charset="0"/>
              </a:rPr>
              <a:t> тя казва: „Само Аз мога още да ви предпазя от наближаващите бедствия. Тези, които ми се доверят, ще бъдат спасени“.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bg-BG" sz="18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Book Antiqua" pitchFamily="18" charset="0"/>
                <a:cs typeface="Arial" charset="0"/>
              </a:rPr>
              <a:t>Условието за спасението на света е разкритото във Фатима и повторено в </a:t>
            </a:r>
            <a:r>
              <a:rPr kumimoji="0" lang="bg-BG" sz="18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Book Antiqua" pitchFamily="18" charset="0"/>
                <a:cs typeface="Arial" charset="0"/>
              </a:rPr>
              <a:t>Акита</a:t>
            </a:r>
            <a:r>
              <a:rPr kumimoji="0" lang="bg-BG" sz="18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Book Antiqua" pitchFamily="18" charset="0"/>
                <a:cs typeface="Arial" charset="0"/>
              </a:rPr>
              <a:t> с нов акцент – да не кажем с вик – призивът на Мария за обръщане, покаяние и молитва, особено молитвата на броеницата.</a:t>
            </a:r>
          </a:p>
        </p:txBody>
      </p:sp>
    </p:spTree>
    <p:extLst>
      <p:ext uri="{BB962C8B-B14F-4D97-AF65-F5344CB8AC3E}">
        <p14:creationId xmlns:p14="http://schemas.microsoft.com/office/powerpoint/2010/main" val="2691815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04128" y="188640"/>
            <a:ext cx="8928992" cy="3416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bg-BG" sz="2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  <a:cs typeface="Arial" charset="0"/>
              </a:rPr>
              <a:t>На 6 юни 1988 г. кардинал Йозеф </a:t>
            </a:r>
            <a:r>
              <a:rPr kumimoji="0" lang="bg-BG" sz="24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  <a:cs typeface="Arial" charset="0"/>
              </a:rPr>
              <a:t>Ратцингер</a:t>
            </a:r>
            <a:r>
              <a:rPr kumimoji="0" lang="bg-BG" sz="2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  <a:cs typeface="Arial" charset="0"/>
              </a:rPr>
              <a:t>, като префект на </a:t>
            </a:r>
            <a:r>
              <a:rPr kumimoji="0" lang="bg-BG" sz="24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  <a:cs typeface="Arial" charset="0"/>
              </a:rPr>
              <a:t>Конгрегацията</a:t>
            </a:r>
            <a:r>
              <a:rPr kumimoji="0" lang="bg-BG" sz="2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  <a:cs typeface="Arial" charset="0"/>
              </a:rPr>
              <a:t> за науката на вярата, издава окончателна оценка: посланията от Фатима и </a:t>
            </a:r>
            <a:r>
              <a:rPr kumimoji="0" lang="bg-BG" sz="24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  <a:cs typeface="Arial" charset="0"/>
              </a:rPr>
              <a:t>Акита</a:t>
            </a:r>
            <a:r>
              <a:rPr kumimoji="0" lang="bg-BG" sz="2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  <a:cs typeface="Arial" charset="0"/>
              </a:rPr>
              <a:t> са по същество едни и същи.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bg-BG" sz="2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  <a:cs typeface="Arial" charset="0"/>
              </a:rPr>
              <a:t>Окончателния и неоспорим печат поставя папа Франциск. През 2013 г. той избира </a:t>
            </a:r>
            <a:r>
              <a:rPr kumimoji="0" lang="bg-BG" sz="24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  <a:cs typeface="Arial" charset="0"/>
              </a:rPr>
              <a:t>Акита</a:t>
            </a:r>
            <a:r>
              <a:rPr kumimoji="0" lang="bg-BG" sz="2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  <a:cs typeface="Arial" charset="0"/>
              </a:rPr>
              <a:t> за едно от десетте </a:t>
            </a:r>
            <a:r>
              <a:rPr kumimoji="0" lang="bg-BG" sz="24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  <a:cs typeface="Arial" charset="0"/>
              </a:rPr>
              <a:t>марийни</a:t>
            </a:r>
            <a:r>
              <a:rPr kumimoji="0" lang="bg-BG" sz="2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  <a:cs typeface="Arial" charset="0"/>
              </a:rPr>
              <a:t> светилища в света, на които възлага специалната мисия да се молят за мир и непрестанно да поверяват света на Нейното Непорочно Сърце.</a:t>
            </a: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3607232"/>
            <a:ext cx="5028960" cy="28183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99579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авоъгълник 1"/>
          <p:cNvSpPr/>
          <p:nvPr/>
        </p:nvSpPr>
        <p:spPr>
          <a:xfrm>
            <a:off x="539552" y="476672"/>
            <a:ext cx="8064896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КРАЯТ НА СВЕТА И МАРИЙНИТЕ ЯВЛЕНИЯ</a:t>
            </a:r>
          </a:p>
          <a:p>
            <a:pPr algn="ctr"/>
            <a:endParaRPr lang="ru-RU" sz="24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just"/>
            <a:r>
              <a:rPr lang="ru-RU" sz="24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Марийните</a:t>
            </a:r>
            <a: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явления </a:t>
            </a:r>
            <a:r>
              <a:rPr lang="ru-RU" sz="24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често</a:t>
            </a:r>
            <a: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24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са</a:t>
            </a:r>
            <a: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24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разглеждани</a:t>
            </a:r>
            <a: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24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като</a:t>
            </a:r>
            <a: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знамения, </a:t>
            </a:r>
            <a:r>
              <a:rPr lang="ru-RU" sz="24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призиви</a:t>
            </a:r>
            <a: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за покаяние и </a:t>
            </a:r>
            <a:r>
              <a:rPr lang="ru-RU" sz="24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напомняне</a:t>
            </a:r>
            <a: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за </a:t>
            </a:r>
            <a:r>
              <a:rPr lang="ru-RU" sz="24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Божията</a:t>
            </a:r>
            <a: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24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милост</a:t>
            </a:r>
            <a: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. </a:t>
            </a:r>
            <a:r>
              <a:rPr lang="ru-RU" sz="24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Във</a:t>
            </a:r>
            <a: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Фатима, </a:t>
            </a:r>
            <a:r>
              <a:rPr lang="ru-RU" sz="24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Лурд</a:t>
            </a:r>
            <a: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, </a:t>
            </a:r>
            <a:r>
              <a:rPr lang="ru-RU" sz="24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Меджугорие</a:t>
            </a:r>
            <a: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и </a:t>
            </a:r>
            <a:r>
              <a:rPr lang="ru-RU" sz="24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други</a:t>
            </a:r>
            <a: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места, Дева Мария </a:t>
            </a:r>
            <a:r>
              <a:rPr lang="ru-RU" sz="24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отправя</a:t>
            </a:r>
            <a: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предупреждения за греха, </a:t>
            </a:r>
            <a:r>
              <a:rPr lang="ru-RU" sz="24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нуждата</a:t>
            </a:r>
            <a: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от </a:t>
            </a:r>
            <a:r>
              <a:rPr lang="ru-RU" sz="24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обръщане</a:t>
            </a:r>
            <a: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24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към</a:t>
            </a:r>
            <a: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Бога и молитва. </a:t>
            </a:r>
            <a:r>
              <a:rPr lang="ru-RU" sz="24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Нейните</a:t>
            </a:r>
            <a: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послания </a:t>
            </a:r>
            <a:r>
              <a:rPr lang="ru-RU" sz="24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подчертават</a:t>
            </a:r>
            <a: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:</a:t>
            </a:r>
          </a:p>
          <a:p>
            <a:pPr algn="just">
              <a:buFont typeface="Arial"/>
              <a:buChar char="•"/>
            </a:pPr>
            <a:r>
              <a:rPr lang="ru-RU" sz="2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Покаянието</a:t>
            </a:r>
            <a: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– </a:t>
            </a:r>
            <a:r>
              <a:rPr lang="ru-RU" sz="24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като</a:t>
            </a:r>
            <a: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средство за </a:t>
            </a:r>
            <a:r>
              <a:rPr lang="ru-RU" sz="24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избягване</a:t>
            </a:r>
            <a: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на наказания.</a:t>
            </a:r>
          </a:p>
          <a:p>
            <a:pPr algn="just">
              <a:buFont typeface="Arial"/>
              <a:buChar char="•"/>
            </a:pPr>
            <a:r>
              <a:rPr lang="ru-RU" sz="2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Молитвата</a:t>
            </a:r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, </a:t>
            </a:r>
            <a:r>
              <a:rPr lang="ru-RU" sz="2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особено</a:t>
            </a:r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Броеницата</a:t>
            </a:r>
            <a: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– </a:t>
            </a:r>
            <a:r>
              <a:rPr lang="ru-RU" sz="24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като</a:t>
            </a:r>
            <a: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защита </a:t>
            </a:r>
            <a:r>
              <a:rPr lang="ru-RU" sz="24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срещу</a:t>
            </a:r>
            <a: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24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злото</a:t>
            </a:r>
            <a: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.</a:t>
            </a:r>
          </a:p>
          <a:p>
            <a:pPr algn="just">
              <a:buFont typeface="Arial"/>
              <a:buChar char="•"/>
            </a:pPr>
            <a:r>
              <a:rPr lang="ru-RU" sz="2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Духовната</a:t>
            </a:r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бдителност</a:t>
            </a:r>
            <a: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– </a:t>
            </a:r>
            <a:r>
              <a:rPr lang="ru-RU" sz="24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като</a:t>
            </a:r>
            <a: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подготовка за </a:t>
            </a:r>
            <a:r>
              <a:rPr lang="ru-RU" sz="24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идването</a:t>
            </a:r>
            <a: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на </a:t>
            </a:r>
            <a:r>
              <a:rPr lang="ru-RU" sz="24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Божието</a:t>
            </a:r>
            <a: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царство.</a:t>
            </a:r>
            <a:endParaRPr lang="ru-RU" sz="24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4793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авоъгълник 1"/>
          <p:cNvSpPr/>
          <p:nvPr/>
        </p:nvSpPr>
        <p:spPr>
          <a:xfrm>
            <a:off x="385280" y="764704"/>
            <a:ext cx="4572000" cy="5632311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bg-BG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  <a:ea typeface="Times New Roman"/>
                <a:cs typeface="Times New Roman"/>
              </a:rPr>
              <a:t>Посланието от Ла </a:t>
            </a:r>
            <a:r>
              <a:rPr lang="bg-BG" sz="2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  <a:ea typeface="Times New Roman"/>
                <a:cs typeface="Times New Roman"/>
              </a:rPr>
              <a:t>Салет</a:t>
            </a:r>
            <a:r>
              <a:rPr lang="bg-BG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  <a:ea typeface="Times New Roman"/>
                <a:cs typeface="Times New Roman"/>
              </a:rPr>
              <a:t>, дадено на 19 септември 1846 г. от Дева Мария на двама </a:t>
            </a:r>
            <a:r>
              <a:rPr lang="bg-BG" sz="24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  <a:ea typeface="Times New Roman"/>
                <a:cs typeface="Times New Roman"/>
              </a:rPr>
              <a:t>пастирчета</a:t>
            </a:r>
            <a:r>
              <a:rPr lang="bg-BG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  <a:ea typeface="Times New Roman"/>
                <a:cs typeface="Times New Roman"/>
              </a:rPr>
              <a:t>, </a:t>
            </a:r>
            <a:r>
              <a:rPr lang="bg-BG" sz="24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  <a:ea typeface="Times New Roman"/>
                <a:cs typeface="Times New Roman"/>
              </a:rPr>
              <a:t>Максимен</a:t>
            </a:r>
            <a:r>
              <a:rPr lang="bg-BG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  <a:ea typeface="Times New Roman"/>
                <a:cs typeface="Times New Roman"/>
              </a:rPr>
              <a:t> </a:t>
            </a:r>
            <a:r>
              <a:rPr lang="bg-BG" sz="24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  <a:ea typeface="Times New Roman"/>
                <a:cs typeface="Times New Roman"/>
              </a:rPr>
              <a:t>Жиро</a:t>
            </a:r>
            <a:r>
              <a:rPr lang="bg-BG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  <a:ea typeface="Times New Roman"/>
                <a:cs typeface="Times New Roman"/>
              </a:rPr>
              <a:t> и </a:t>
            </a:r>
            <a:r>
              <a:rPr lang="bg-BG" sz="24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  <a:ea typeface="Times New Roman"/>
                <a:cs typeface="Times New Roman"/>
              </a:rPr>
              <a:t>Мелани</a:t>
            </a:r>
            <a:r>
              <a:rPr lang="bg-BG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  <a:ea typeface="Times New Roman"/>
                <a:cs typeface="Times New Roman"/>
              </a:rPr>
              <a:t> </a:t>
            </a:r>
            <a:r>
              <a:rPr lang="bg-BG" sz="24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  <a:ea typeface="Times New Roman"/>
                <a:cs typeface="Times New Roman"/>
              </a:rPr>
              <a:t>Калват</a:t>
            </a:r>
            <a:r>
              <a:rPr lang="bg-BG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  <a:ea typeface="Times New Roman"/>
                <a:cs typeface="Times New Roman"/>
              </a:rPr>
              <a:t>, в планините на Ла </a:t>
            </a:r>
            <a:r>
              <a:rPr lang="bg-BG" sz="24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  <a:ea typeface="Times New Roman"/>
                <a:cs typeface="Times New Roman"/>
              </a:rPr>
              <a:t>Салет</a:t>
            </a:r>
            <a:r>
              <a:rPr lang="bg-BG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  <a:ea typeface="Times New Roman"/>
                <a:cs typeface="Times New Roman"/>
              </a:rPr>
              <a:t>, Франция, съдържа предупреждения и пророчества, свързани с вярата, морала и бъдещето на човечеството. Част от това послание е интерпретирано като свързано с апокалиптични теми и "края на света".</a:t>
            </a:r>
            <a:endParaRPr lang="bg-BG" sz="24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  <a:ea typeface="Calibri"/>
              <a:cs typeface="Calibri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908720"/>
            <a:ext cx="2963386" cy="49502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51527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авоъгълник 1"/>
          <p:cNvSpPr/>
          <p:nvPr/>
        </p:nvSpPr>
        <p:spPr>
          <a:xfrm>
            <a:off x="683568" y="260648"/>
            <a:ext cx="7704856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ЖИВЕЕМ ЛИ В "ПОСЛЕДНО ВРЕМЕ"?</a:t>
            </a:r>
          </a:p>
          <a:p>
            <a:pPr algn="ctr"/>
            <a:endParaRPr lang="ru-RU" sz="14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just"/>
            <a:r>
              <a:rPr lang="ru-RU" sz="20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Според</a:t>
            </a:r>
            <a:r>
              <a:rPr lang="ru-RU" sz="2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20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християнската</a:t>
            </a:r>
            <a:r>
              <a:rPr lang="ru-RU" sz="2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20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вяра</a:t>
            </a:r>
            <a:r>
              <a:rPr lang="ru-RU" sz="2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, "</a:t>
            </a:r>
            <a:r>
              <a:rPr lang="ru-RU" sz="20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последното</a:t>
            </a:r>
            <a:r>
              <a:rPr lang="ru-RU" sz="2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20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време</a:t>
            </a:r>
            <a:r>
              <a:rPr lang="ru-RU" sz="2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" </a:t>
            </a:r>
            <a:r>
              <a:rPr lang="ru-RU" sz="20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започва</a:t>
            </a:r>
            <a:r>
              <a:rPr lang="ru-RU" sz="2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с </a:t>
            </a:r>
            <a:r>
              <a:rPr lang="ru-RU" sz="20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идването</a:t>
            </a:r>
            <a:r>
              <a:rPr lang="ru-RU" sz="2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на Христос и </a:t>
            </a:r>
            <a:r>
              <a:rPr lang="ru-RU" sz="20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продължава</a:t>
            </a:r>
            <a:r>
              <a:rPr lang="ru-RU" sz="2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до </a:t>
            </a:r>
            <a:r>
              <a:rPr lang="ru-RU" sz="20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Второто</a:t>
            </a:r>
            <a:r>
              <a:rPr lang="ru-RU" sz="2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20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</a:t>
            </a:r>
            <a:r>
              <a:rPr lang="ru-RU" sz="2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пришествие. </a:t>
            </a:r>
            <a:r>
              <a:rPr lang="ru-RU" sz="20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Това</a:t>
            </a:r>
            <a:r>
              <a:rPr lang="ru-RU" sz="2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не </a:t>
            </a:r>
            <a:r>
              <a:rPr lang="ru-RU" sz="20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означава</a:t>
            </a:r>
            <a:r>
              <a:rPr lang="ru-RU" sz="2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непосредствен край на света, а период на </a:t>
            </a:r>
            <a:r>
              <a:rPr lang="ru-RU" sz="20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изпитания</a:t>
            </a:r>
            <a:r>
              <a:rPr lang="ru-RU" sz="2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и </a:t>
            </a:r>
            <a:r>
              <a:rPr lang="ru-RU" sz="20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благодат</a:t>
            </a:r>
            <a:r>
              <a:rPr lang="ru-RU" sz="2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.</a:t>
            </a:r>
          </a:p>
          <a:p>
            <a:pPr algn="just"/>
            <a:r>
              <a:rPr lang="ru-RU" sz="20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Признаци</a:t>
            </a:r>
            <a:r>
              <a:rPr lang="ru-RU" sz="2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, </a:t>
            </a:r>
            <a:r>
              <a:rPr lang="ru-RU" sz="20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споменати</a:t>
            </a:r>
            <a:r>
              <a:rPr lang="ru-RU" sz="2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в </a:t>
            </a:r>
            <a:r>
              <a:rPr lang="ru-RU" sz="20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Библията</a:t>
            </a:r>
            <a:r>
              <a:rPr lang="ru-RU" sz="2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(Мат. 24, Откровение), </a:t>
            </a:r>
            <a:r>
              <a:rPr lang="ru-RU" sz="20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включват</a:t>
            </a:r>
            <a:r>
              <a:rPr lang="ru-RU" sz="2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:</a:t>
            </a:r>
          </a:p>
          <a:p>
            <a:pPr algn="just">
              <a:buFont typeface="Arial"/>
              <a:buChar char="•"/>
            </a:pPr>
            <a:r>
              <a:rPr lang="ru-RU" sz="20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Увеличаване</a:t>
            </a:r>
            <a:r>
              <a:rPr lang="ru-RU" sz="2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на </a:t>
            </a:r>
            <a:r>
              <a:rPr lang="ru-RU" sz="20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природни</a:t>
            </a:r>
            <a:r>
              <a:rPr lang="ru-RU" sz="2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бедствия.</a:t>
            </a:r>
          </a:p>
          <a:p>
            <a:pPr algn="just">
              <a:buFont typeface="Arial"/>
              <a:buChar char="•"/>
            </a:pPr>
            <a:r>
              <a:rPr lang="ru-RU" sz="20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Разпространение</a:t>
            </a:r>
            <a:r>
              <a:rPr lang="ru-RU" sz="2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на неправда и </a:t>
            </a:r>
            <a:r>
              <a:rPr lang="ru-RU" sz="20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омраза</a:t>
            </a:r>
            <a:r>
              <a:rPr lang="ru-RU" sz="2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.</a:t>
            </a:r>
          </a:p>
          <a:p>
            <a:pPr algn="just">
              <a:buFont typeface="Arial"/>
              <a:buChar char="•"/>
            </a:pPr>
            <a:r>
              <a:rPr lang="ru-RU" sz="20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Преследване</a:t>
            </a:r>
            <a:r>
              <a:rPr lang="ru-RU" sz="2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на </a:t>
            </a:r>
            <a:r>
              <a:rPr lang="ru-RU" sz="20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вярващите</a:t>
            </a:r>
            <a:r>
              <a:rPr lang="ru-RU" sz="2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.</a:t>
            </a:r>
          </a:p>
          <a:p>
            <a:pPr algn="just">
              <a:buFont typeface="Arial"/>
              <a:buChar char="•"/>
            </a:pPr>
            <a:r>
              <a:rPr lang="ru-RU" sz="20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Призив</a:t>
            </a:r>
            <a:r>
              <a:rPr lang="ru-RU" sz="2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за ново </a:t>
            </a:r>
            <a:r>
              <a:rPr lang="ru-RU" sz="20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евангелизиране</a:t>
            </a:r>
            <a:r>
              <a:rPr lang="ru-RU" sz="2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и </a:t>
            </a:r>
            <a:r>
              <a:rPr lang="ru-RU" sz="20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обръщане</a:t>
            </a:r>
            <a:r>
              <a:rPr lang="ru-RU" sz="2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20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към</a:t>
            </a:r>
            <a:r>
              <a:rPr lang="ru-RU" sz="2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20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вярата</a:t>
            </a:r>
            <a:r>
              <a:rPr lang="ru-RU" sz="2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.</a:t>
            </a:r>
          </a:p>
          <a:p>
            <a:pPr algn="just"/>
            <a:r>
              <a:rPr lang="ru-RU" sz="20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Марийните</a:t>
            </a:r>
            <a:r>
              <a:rPr lang="ru-RU" sz="2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явления </a:t>
            </a:r>
            <a:r>
              <a:rPr lang="ru-RU" sz="20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често</a:t>
            </a:r>
            <a:r>
              <a:rPr lang="ru-RU" sz="2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20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акцентират</a:t>
            </a:r>
            <a:r>
              <a:rPr lang="ru-RU" sz="2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на </a:t>
            </a:r>
            <a:r>
              <a:rPr lang="ru-RU" sz="20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тези</a:t>
            </a:r>
            <a:r>
              <a:rPr lang="ru-RU" sz="2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20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знаци</a:t>
            </a:r>
            <a:r>
              <a:rPr lang="ru-RU" sz="2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, </a:t>
            </a:r>
            <a:r>
              <a:rPr lang="ru-RU" sz="20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подчертавайки</a:t>
            </a:r>
            <a:r>
              <a:rPr lang="ru-RU" sz="2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, че те не </a:t>
            </a:r>
            <a:r>
              <a:rPr lang="ru-RU" sz="20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са</a:t>
            </a:r>
            <a:r>
              <a:rPr lang="ru-RU" sz="2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повод за страх, а за надежда и подготовка.</a:t>
            </a:r>
            <a:endParaRPr lang="ru-RU" sz="20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396" y="4797152"/>
            <a:ext cx="7315200" cy="18779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46235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авоъгълник 1"/>
          <p:cNvSpPr/>
          <p:nvPr/>
        </p:nvSpPr>
        <p:spPr>
          <a:xfrm>
            <a:off x="611560" y="548680"/>
            <a:ext cx="7848872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КАКВО НАСТЪПВА?</a:t>
            </a:r>
          </a:p>
          <a:p>
            <a:pPr algn="ctr"/>
            <a:endParaRPr lang="ru-RU" sz="22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just"/>
            <a:r>
              <a:rPr lang="ru-RU" sz="22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Според</a:t>
            </a:r>
            <a:r>
              <a:rPr lang="ru-RU" sz="2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22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учението</a:t>
            </a:r>
            <a:r>
              <a:rPr lang="ru-RU" sz="2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на </a:t>
            </a:r>
            <a:r>
              <a:rPr lang="ru-RU" sz="22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Църквата</a:t>
            </a:r>
            <a:r>
              <a:rPr lang="ru-RU" sz="2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, </a:t>
            </a:r>
            <a:r>
              <a:rPr lang="ru-RU" sz="22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краят</a:t>
            </a:r>
            <a:r>
              <a:rPr lang="ru-RU" sz="2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на света не е разрушение, а </a:t>
            </a:r>
            <a:r>
              <a:rPr lang="ru-RU" sz="22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възстановяване</a:t>
            </a:r>
            <a:r>
              <a:rPr lang="ru-RU" sz="2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на </a:t>
            </a:r>
            <a:r>
              <a:rPr lang="ru-RU" sz="22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всичко</a:t>
            </a:r>
            <a:r>
              <a:rPr lang="ru-RU" sz="2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в Христос</a:t>
            </a:r>
            <a:r>
              <a:rPr lang="ru-RU" sz="2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. </a:t>
            </a:r>
            <a:r>
              <a:rPr lang="ru-RU" sz="22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Това</a:t>
            </a:r>
            <a:r>
              <a:rPr lang="ru-RU" sz="2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22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включва</a:t>
            </a:r>
            <a:r>
              <a:rPr lang="ru-RU" sz="2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:</a:t>
            </a:r>
          </a:p>
          <a:p>
            <a:pPr algn="just">
              <a:buFont typeface="Arial"/>
              <a:buChar char="•"/>
            </a:pPr>
            <a:r>
              <a:rPr lang="ru-RU" sz="22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Второто</a:t>
            </a:r>
            <a:r>
              <a:rPr lang="ru-RU" sz="2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пришествие</a:t>
            </a:r>
            <a:r>
              <a:rPr lang="ru-RU" sz="2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на Христос.</a:t>
            </a:r>
          </a:p>
          <a:p>
            <a:pPr algn="just">
              <a:buFont typeface="Arial"/>
              <a:buChar char="•"/>
            </a:pPr>
            <a:r>
              <a:rPr lang="ru-RU" sz="22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Съдът</a:t>
            </a:r>
            <a:r>
              <a:rPr lang="ru-RU" sz="2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над живите и </a:t>
            </a:r>
            <a:r>
              <a:rPr lang="ru-RU" sz="22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мъртвите</a:t>
            </a:r>
            <a:r>
              <a:rPr lang="ru-RU" sz="2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.</a:t>
            </a:r>
            <a:endParaRPr lang="ru-RU" sz="22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just">
              <a:buFont typeface="Arial"/>
              <a:buChar char="•"/>
            </a:pPr>
            <a:r>
              <a:rPr lang="ru-RU" sz="22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Новото</a:t>
            </a:r>
            <a:r>
              <a:rPr lang="ru-RU" sz="2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небе и </a:t>
            </a:r>
            <a:r>
              <a:rPr lang="ru-RU" sz="22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новата</a:t>
            </a:r>
            <a:r>
              <a:rPr lang="ru-RU" sz="2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22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земя</a:t>
            </a:r>
            <a:r>
              <a:rPr lang="ru-RU" sz="2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(</a:t>
            </a:r>
            <a:r>
              <a:rPr lang="ru-RU" sz="22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Откр</a:t>
            </a:r>
            <a:r>
              <a:rPr lang="ru-RU" sz="2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. 21:1).</a:t>
            </a:r>
            <a:endParaRPr lang="ru-RU" sz="2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9777" y="3573016"/>
            <a:ext cx="5392438" cy="30121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69667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авоъгълник 2"/>
          <p:cNvSpPr/>
          <p:nvPr/>
        </p:nvSpPr>
        <p:spPr>
          <a:xfrm>
            <a:off x="539552" y="548680"/>
            <a:ext cx="799288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КОГА ЩЕ НАСТЪПИ КРАЯТ?</a:t>
            </a:r>
            <a:endParaRPr lang="pl-PL" sz="24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just"/>
            <a:endParaRPr lang="ru-RU" sz="24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just"/>
            <a:r>
              <a:rPr lang="ru-RU" sz="24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Самият</a:t>
            </a:r>
            <a: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Христос </a:t>
            </a:r>
            <a:r>
              <a:rPr lang="ru-RU" sz="24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казва</a:t>
            </a:r>
            <a: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: „А за </a:t>
            </a:r>
            <a:r>
              <a:rPr lang="ru-RU" sz="24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онзи</a:t>
            </a:r>
            <a: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24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ден</a:t>
            </a:r>
            <a: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и час никой не </a:t>
            </a:r>
            <a:r>
              <a:rPr lang="ru-RU" sz="24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знае</a:t>
            </a:r>
            <a: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“ (Мат. 24:36). Вместо да се </a:t>
            </a:r>
            <a:r>
              <a:rPr lang="ru-RU" sz="24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фокусираме</a:t>
            </a:r>
            <a: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24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върху</a:t>
            </a:r>
            <a: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24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времето</a:t>
            </a:r>
            <a: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, </a:t>
            </a:r>
            <a:r>
              <a:rPr lang="ru-RU" sz="24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сме</a:t>
            </a:r>
            <a: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24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призовани</a:t>
            </a:r>
            <a: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да </a:t>
            </a:r>
            <a:r>
              <a:rPr lang="ru-RU" sz="24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бъдем</a:t>
            </a:r>
            <a: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духовно </a:t>
            </a:r>
            <a:r>
              <a:rPr lang="ru-RU" sz="24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подготвени</a:t>
            </a:r>
            <a: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.</a:t>
            </a:r>
            <a:endParaRPr lang="ru-RU" sz="24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54" y="2857002"/>
            <a:ext cx="7182283" cy="378192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58015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авоъгълник 1"/>
          <p:cNvSpPr/>
          <p:nvPr/>
        </p:nvSpPr>
        <p:spPr>
          <a:xfrm>
            <a:off x="601280" y="3140968"/>
            <a:ext cx="7848872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КАКВО ДА ПРАВИМ?</a:t>
            </a:r>
            <a:endParaRPr lang="pl-PL" sz="20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endParaRPr lang="ru-RU" sz="20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just"/>
            <a:r>
              <a:rPr lang="ru-RU" sz="20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Марийните</a:t>
            </a:r>
            <a:r>
              <a:rPr lang="ru-RU" sz="2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явления и </a:t>
            </a:r>
            <a:r>
              <a:rPr lang="ru-RU" sz="20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учението</a:t>
            </a:r>
            <a:r>
              <a:rPr lang="ru-RU" sz="2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на </a:t>
            </a:r>
            <a:r>
              <a:rPr lang="ru-RU" sz="20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Църквата</a:t>
            </a:r>
            <a:r>
              <a:rPr lang="ru-RU" sz="2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ни </a:t>
            </a:r>
            <a:r>
              <a:rPr lang="ru-RU" sz="20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насочват</a:t>
            </a:r>
            <a:r>
              <a:rPr lang="ru-RU" sz="2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20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към</a:t>
            </a:r>
            <a:r>
              <a:rPr lang="ru-RU" sz="2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20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следните</a:t>
            </a:r>
            <a:r>
              <a:rPr lang="ru-RU" sz="2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действия:</a:t>
            </a:r>
          </a:p>
          <a:p>
            <a:pPr algn="just">
              <a:buFont typeface="Arial"/>
              <a:buChar char="•"/>
            </a:pPr>
            <a:r>
              <a:rPr lang="ru-RU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Покаяние и </a:t>
            </a:r>
            <a:r>
              <a:rPr lang="ru-RU" sz="20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изповед</a:t>
            </a:r>
            <a:r>
              <a:rPr lang="ru-RU" sz="2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– за да </a:t>
            </a:r>
            <a:r>
              <a:rPr lang="ru-RU" sz="20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сме</a:t>
            </a:r>
            <a:r>
              <a:rPr lang="ru-RU" sz="2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в мир с Бога.</a:t>
            </a:r>
          </a:p>
          <a:p>
            <a:pPr algn="just">
              <a:buFont typeface="Arial"/>
              <a:buChar char="•"/>
            </a:pPr>
            <a:r>
              <a:rPr lang="ru-RU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Молитва и участие в </a:t>
            </a:r>
            <a:r>
              <a:rPr lang="ru-RU" sz="20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Евхаристията</a:t>
            </a:r>
            <a:r>
              <a:rPr lang="ru-RU" sz="2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– </a:t>
            </a:r>
            <a:r>
              <a:rPr lang="ru-RU" sz="20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като</a:t>
            </a:r>
            <a:r>
              <a:rPr lang="ru-RU" sz="2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основа на </a:t>
            </a:r>
            <a:r>
              <a:rPr lang="ru-RU" sz="20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духовния</a:t>
            </a:r>
            <a:r>
              <a:rPr lang="ru-RU" sz="2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живот.</a:t>
            </a:r>
          </a:p>
          <a:p>
            <a:pPr algn="just">
              <a:buFont typeface="Arial"/>
              <a:buChar char="•"/>
            </a:pPr>
            <a:r>
              <a:rPr lang="ru-RU" sz="20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Любов</a:t>
            </a:r>
            <a:r>
              <a:rPr lang="ru-RU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и </a:t>
            </a:r>
            <a:r>
              <a:rPr lang="ru-RU" sz="20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милосърдие</a:t>
            </a:r>
            <a:r>
              <a:rPr lang="ru-RU" sz="2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– </a:t>
            </a:r>
            <a:r>
              <a:rPr lang="ru-RU" sz="20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към</a:t>
            </a:r>
            <a:r>
              <a:rPr lang="ru-RU" sz="2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20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ближните</a:t>
            </a:r>
            <a:r>
              <a:rPr lang="ru-RU" sz="2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.</a:t>
            </a:r>
          </a:p>
          <a:p>
            <a:pPr algn="just">
              <a:buFont typeface="Arial"/>
              <a:buChar char="•"/>
            </a:pPr>
            <a:r>
              <a:rPr lang="ru-RU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Духовна </a:t>
            </a:r>
            <a:r>
              <a:rPr lang="ru-RU" sz="20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бдителност</a:t>
            </a:r>
            <a:r>
              <a:rPr lang="ru-RU" sz="2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– </a:t>
            </a:r>
            <a:r>
              <a:rPr lang="ru-RU" sz="20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живеене</a:t>
            </a:r>
            <a:r>
              <a:rPr lang="ru-RU" sz="2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20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според</a:t>
            </a:r>
            <a:r>
              <a:rPr lang="ru-RU" sz="2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20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Божиите</a:t>
            </a:r>
            <a:r>
              <a:rPr lang="ru-RU" sz="2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заповеди.</a:t>
            </a:r>
          </a:p>
          <a:p>
            <a:pPr algn="just">
              <a:buFont typeface="Arial"/>
              <a:buChar char="•"/>
            </a:pPr>
            <a:r>
              <a:rPr lang="ru-RU" sz="20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Разпространение</a:t>
            </a:r>
            <a:r>
              <a:rPr lang="ru-RU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на </a:t>
            </a:r>
            <a:r>
              <a:rPr lang="ru-RU" sz="20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вярата</a:t>
            </a:r>
            <a:r>
              <a:rPr lang="ru-RU" sz="2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– </a:t>
            </a:r>
            <a:r>
              <a:rPr lang="ru-RU" sz="20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като</a:t>
            </a:r>
            <a:r>
              <a:rPr lang="ru-RU" sz="2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свидетели на Христос.</a:t>
            </a:r>
            <a:endParaRPr lang="ru-RU" sz="20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80" y="404664"/>
            <a:ext cx="4618792" cy="259576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5845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10. FOTO\2020\МАНАСТИРА ДНЕС 10.10.2020\DSC_365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8496944" cy="566430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Текстово поле 1"/>
          <p:cNvSpPr txBox="1"/>
          <p:nvPr/>
        </p:nvSpPr>
        <p:spPr>
          <a:xfrm>
            <a:off x="395536" y="6165304"/>
            <a:ext cx="8208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БЛАГОДАРЯ ЗА ВНИМАНИЕТО!</a:t>
            </a:r>
            <a:endParaRPr lang="bg-B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7779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авоъгълник 1"/>
          <p:cNvSpPr/>
          <p:nvPr/>
        </p:nvSpPr>
        <p:spPr>
          <a:xfrm>
            <a:off x="251520" y="404664"/>
            <a:ext cx="8568952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g-BG" sz="1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  <a:ea typeface="Times New Roman"/>
                <a:cs typeface="Times New Roman"/>
              </a:rPr>
              <a:t>ОСНОВНИ АКЦЕНТИ ОТ ПОСЛАНИЕТО</a:t>
            </a:r>
          </a:p>
          <a:p>
            <a:pPr algn="ctr"/>
            <a:endParaRPr lang="bg-BG" sz="16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  <a:ea typeface="Calibri"/>
              <a:cs typeface="Calibri"/>
            </a:endParaRPr>
          </a:p>
          <a:p>
            <a:pPr lvl="0" algn="just">
              <a:tabLst>
                <a:tab pos="457200" algn="l"/>
              </a:tabLst>
            </a:pPr>
            <a:r>
              <a:rPr lang="bg-BG" sz="1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  <a:ea typeface="Times New Roman"/>
                <a:cs typeface="Times New Roman"/>
              </a:rPr>
              <a:t>1. Призив за покаяние</a:t>
            </a:r>
          </a:p>
          <a:p>
            <a:pPr lvl="0" algn="just">
              <a:tabLst>
                <a:tab pos="457200" algn="l"/>
              </a:tabLst>
            </a:pPr>
            <a:r>
              <a:rPr lang="bg-BG" sz="16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  <a:ea typeface="Times New Roman"/>
                <a:cs typeface="Times New Roman"/>
              </a:rPr>
              <a:t>Дева Мария отправя предупреждение за моралното състояние на света, призовавайки хората към покаяние, молитва и обръщане към Бога. Тя подчертава, че греховете на човечеството, особено богохулството и неспазването на неделния ден, са причина за Божия гняв.</a:t>
            </a:r>
            <a:endParaRPr lang="bg-BG" sz="16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  <a:ea typeface="Calibri"/>
              <a:cs typeface="Calibri"/>
            </a:endParaRPr>
          </a:p>
          <a:p>
            <a:pPr lvl="0" algn="just">
              <a:tabLst>
                <a:tab pos="457200" algn="l"/>
              </a:tabLst>
            </a:pPr>
            <a:r>
              <a:rPr lang="bg-BG" sz="1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  <a:ea typeface="Times New Roman"/>
                <a:cs typeface="Times New Roman"/>
              </a:rPr>
              <a:t>2. Наказания за греховете</a:t>
            </a:r>
          </a:p>
          <a:p>
            <a:pPr lvl="0" algn="just">
              <a:tabLst>
                <a:tab pos="457200" algn="l"/>
              </a:tabLst>
            </a:pPr>
            <a:r>
              <a:rPr lang="bg-BG" sz="16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  <a:ea typeface="Times New Roman"/>
                <a:cs typeface="Times New Roman"/>
              </a:rPr>
              <a:t>Посланието говори за тежки наказания, които ще сполетят човечеството, ако то не се покае. Тези наказания включват природни бедствия, глад, епидемии и войни.</a:t>
            </a:r>
          </a:p>
          <a:p>
            <a:pPr lvl="0" algn="just">
              <a:tabLst>
                <a:tab pos="457200" algn="l"/>
              </a:tabLst>
            </a:pPr>
            <a:r>
              <a:rPr lang="bg-BG" sz="1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  <a:ea typeface="Times New Roman"/>
                <a:cs typeface="Times New Roman"/>
              </a:rPr>
              <a:t>3. Роля на свещениците</a:t>
            </a:r>
          </a:p>
          <a:p>
            <a:pPr lvl="0" algn="just">
              <a:tabLst>
                <a:tab pos="457200" algn="l"/>
              </a:tabLst>
            </a:pPr>
            <a:r>
              <a:rPr lang="bg-BG" sz="16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  <a:ea typeface="Times New Roman"/>
                <a:cs typeface="Times New Roman"/>
              </a:rPr>
              <a:t>Дева Мария критикува някои свещеници, които не живеят според призванието си, и подчертава важността на тяхната роля за духовното спасение на хората.</a:t>
            </a:r>
            <a:endParaRPr lang="bg-BG" sz="16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  <a:ea typeface="Calibri"/>
              <a:cs typeface="Calibri"/>
            </a:endParaRPr>
          </a:p>
          <a:p>
            <a:pPr lvl="0" algn="just">
              <a:tabLst>
                <a:tab pos="457200" algn="l"/>
              </a:tabLst>
            </a:pPr>
            <a:r>
              <a:rPr lang="bg-BG" sz="1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  <a:ea typeface="Times New Roman"/>
                <a:cs typeface="Times New Roman"/>
              </a:rPr>
              <a:t>4. Апокалиптични елементи</a:t>
            </a:r>
          </a:p>
          <a:p>
            <a:pPr lvl="0" algn="just">
              <a:tabLst>
                <a:tab pos="457200" algn="l"/>
              </a:tabLst>
            </a:pPr>
            <a:r>
              <a:rPr lang="bg-BG" sz="16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  <a:ea typeface="Times New Roman"/>
                <a:cs typeface="Times New Roman"/>
              </a:rPr>
              <a:t>В секретната част на посланието, разкрита от </a:t>
            </a:r>
            <a:r>
              <a:rPr lang="bg-BG" sz="16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  <a:ea typeface="Times New Roman"/>
                <a:cs typeface="Times New Roman"/>
              </a:rPr>
              <a:t>Мелани</a:t>
            </a:r>
            <a:r>
              <a:rPr lang="bg-BG" sz="16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  <a:ea typeface="Times New Roman"/>
                <a:cs typeface="Times New Roman"/>
              </a:rPr>
              <a:t> </a:t>
            </a:r>
            <a:r>
              <a:rPr lang="bg-BG" sz="16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  <a:ea typeface="Times New Roman"/>
                <a:cs typeface="Times New Roman"/>
              </a:rPr>
              <a:t>Калват</a:t>
            </a:r>
            <a:r>
              <a:rPr lang="bg-BG" sz="16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  <a:ea typeface="Times New Roman"/>
                <a:cs typeface="Times New Roman"/>
              </a:rPr>
              <a:t> през 1851 г., се споменават събития, които често се тълкуват като свързани с края на света:</a:t>
            </a:r>
            <a:endParaRPr lang="bg-BG" sz="16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  <a:ea typeface="Calibri"/>
              <a:cs typeface="Calibri"/>
            </a:endParaRPr>
          </a:p>
          <a:p>
            <a:pPr marL="742950" lvl="1" indent="-285750" algn="just">
              <a:buSzPts val="1000"/>
              <a:buFont typeface="Courier New"/>
              <a:buChar char="o"/>
              <a:tabLst>
                <a:tab pos="914400" algn="l"/>
              </a:tabLst>
            </a:pPr>
            <a:r>
              <a:rPr lang="bg-BG" sz="16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  <a:ea typeface="Times New Roman"/>
                <a:cs typeface="Times New Roman"/>
              </a:rPr>
              <a:t>Голяма криза във вярата, при която много хора ще се отдалечат от Бога.</a:t>
            </a:r>
            <a:endParaRPr lang="bg-BG" sz="16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  <a:ea typeface="Calibri"/>
              <a:cs typeface="Times New Roman"/>
            </a:endParaRPr>
          </a:p>
          <a:p>
            <a:pPr marL="742950" lvl="1" indent="-285750" algn="just">
              <a:buSzPts val="1000"/>
              <a:buFont typeface="Courier New"/>
              <a:buChar char="o"/>
              <a:tabLst>
                <a:tab pos="914400" algn="l"/>
              </a:tabLst>
            </a:pPr>
            <a:r>
              <a:rPr lang="bg-BG" sz="16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  <a:ea typeface="Times New Roman"/>
                <a:cs typeface="Times New Roman"/>
              </a:rPr>
              <a:t>Възход на Антихриста, който ще доведе до тежки изпитания за вярващите.</a:t>
            </a:r>
            <a:endParaRPr lang="bg-BG" sz="16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  <a:ea typeface="Calibri"/>
              <a:cs typeface="Times New Roman"/>
            </a:endParaRPr>
          </a:p>
          <a:p>
            <a:pPr marL="742950" lvl="1" indent="-285750" algn="just">
              <a:buSzPts val="1000"/>
              <a:buFont typeface="Courier New"/>
              <a:buChar char="o"/>
              <a:tabLst>
                <a:tab pos="914400" algn="l"/>
              </a:tabLst>
            </a:pPr>
            <a:r>
              <a:rPr lang="bg-BG" sz="16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  <a:ea typeface="Times New Roman"/>
                <a:cs typeface="Times New Roman"/>
              </a:rPr>
              <a:t>Възможността за глобални катастрофи, които ще подготвят човечеството за последния съд.</a:t>
            </a:r>
            <a:endParaRPr lang="bg-BG" sz="16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  <a:ea typeface="Calibri"/>
              <a:cs typeface="Times New Roman"/>
            </a:endParaRPr>
          </a:p>
          <a:p>
            <a:pPr lvl="0" algn="just">
              <a:tabLst>
                <a:tab pos="457200" algn="l"/>
              </a:tabLst>
            </a:pPr>
            <a:r>
              <a:rPr lang="bg-BG" sz="1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  <a:ea typeface="Times New Roman"/>
                <a:cs typeface="Times New Roman"/>
              </a:rPr>
              <a:t>5. Надежда и милосърдие</a:t>
            </a:r>
          </a:p>
          <a:p>
            <a:pPr lvl="0" algn="just">
              <a:tabLst>
                <a:tab pos="457200" algn="l"/>
              </a:tabLst>
            </a:pPr>
            <a:r>
              <a:rPr lang="bg-BG" sz="16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  <a:ea typeface="Times New Roman"/>
                <a:cs typeface="Times New Roman"/>
              </a:rPr>
              <a:t>Въпреки предупрежденията, посланието от Ла </a:t>
            </a:r>
            <a:r>
              <a:rPr lang="bg-BG" sz="16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  <a:ea typeface="Times New Roman"/>
                <a:cs typeface="Times New Roman"/>
              </a:rPr>
              <a:t>Салет</a:t>
            </a:r>
            <a:r>
              <a:rPr lang="bg-BG" sz="16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  <a:ea typeface="Times New Roman"/>
                <a:cs typeface="Times New Roman"/>
              </a:rPr>
              <a:t> е изпълнено с надежда. Дева Мария уверява, че ако хората се обърнат към Бога, се покаят и се молят, наказанията могат да бъдат избегнати, а светът да бъде спасен.</a:t>
            </a:r>
            <a:endParaRPr lang="bg-BG" sz="16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51196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авоъгълник 1"/>
          <p:cNvSpPr/>
          <p:nvPr/>
        </p:nvSpPr>
        <p:spPr>
          <a:xfrm>
            <a:off x="432184" y="620688"/>
            <a:ext cx="4896544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g-BG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  <a:ea typeface="Times New Roman"/>
                <a:cs typeface="Times New Roman"/>
              </a:rPr>
              <a:t>КАКВО Е ПОСЛАНИЕТО ЗА КРАЯ НА СВЕТА?</a:t>
            </a:r>
          </a:p>
          <a:p>
            <a:endParaRPr lang="bg-BG" sz="20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  <a:ea typeface="Calibri"/>
              <a:cs typeface="Calibri"/>
            </a:endParaRPr>
          </a:p>
          <a:p>
            <a:pPr marL="342900" lvl="0" indent="-342900" algn="just">
              <a:buSzPts val="1000"/>
              <a:buFont typeface="Symbol"/>
              <a:buChar char=""/>
              <a:tabLst>
                <a:tab pos="457200" algn="l"/>
              </a:tabLst>
            </a:pPr>
            <a:r>
              <a:rPr lang="bg-BG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  <a:ea typeface="Times New Roman"/>
                <a:cs typeface="Times New Roman"/>
              </a:rPr>
              <a:t>Духовна криза:</a:t>
            </a:r>
            <a:r>
              <a:rPr lang="bg-BG" sz="2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  <a:ea typeface="Times New Roman"/>
                <a:cs typeface="Times New Roman"/>
              </a:rPr>
              <a:t> Посланието подчертава, че отдалечаването от Бога ще доведе до хаос и страдание. Това може да бъде разбрано като духовен "край на света", при който вярата ще бъде подложена на изпитание.</a:t>
            </a:r>
            <a:endParaRPr lang="bg-BG" sz="20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  <a:ea typeface="Calibri"/>
              <a:cs typeface="Calibri"/>
            </a:endParaRPr>
          </a:p>
          <a:p>
            <a:pPr marL="342900" lvl="0" indent="-342900" algn="just">
              <a:buSzPts val="1000"/>
              <a:buFont typeface="Symbol"/>
              <a:buChar char=""/>
              <a:tabLst>
                <a:tab pos="457200" algn="l"/>
              </a:tabLst>
            </a:pPr>
            <a:r>
              <a:rPr lang="bg-BG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  <a:ea typeface="Times New Roman"/>
                <a:cs typeface="Times New Roman"/>
              </a:rPr>
              <a:t>Призив към действие:</a:t>
            </a:r>
            <a:r>
              <a:rPr lang="bg-BG" sz="2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  <a:ea typeface="Times New Roman"/>
                <a:cs typeface="Times New Roman"/>
              </a:rPr>
              <a:t> Вярата, молитвата и покаянието са ключът към предотвратяването на глобалните катастрофи.</a:t>
            </a:r>
            <a:endParaRPr lang="bg-BG" sz="20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  <a:ea typeface="Calibri"/>
              <a:cs typeface="Calibri"/>
            </a:endParaRPr>
          </a:p>
          <a:p>
            <a:pPr marL="342900" lvl="0" indent="-342900" algn="just">
              <a:buSzPts val="1000"/>
              <a:buFont typeface="Symbol"/>
              <a:buChar char=""/>
              <a:tabLst>
                <a:tab pos="457200" algn="l"/>
              </a:tabLst>
            </a:pPr>
            <a:r>
              <a:rPr lang="bg-BG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  <a:ea typeface="Times New Roman"/>
                <a:cs typeface="Times New Roman"/>
              </a:rPr>
              <a:t>Утеха:</a:t>
            </a:r>
            <a:r>
              <a:rPr lang="bg-BG" sz="2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  <a:ea typeface="Times New Roman"/>
                <a:cs typeface="Times New Roman"/>
              </a:rPr>
              <a:t> Въпреки мрачните пророчества, посланието завършва с увереност в Божията милост и победата на доброто над злото.</a:t>
            </a:r>
            <a:endParaRPr lang="bg-BG" sz="20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  <a:ea typeface="Calibri"/>
              <a:cs typeface="Calibri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2" y="1628800"/>
            <a:ext cx="2594277" cy="345749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1469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авоъгълник 1"/>
          <p:cNvSpPr/>
          <p:nvPr/>
        </p:nvSpPr>
        <p:spPr>
          <a:xfrm>
            <a:off x="323528" y="764704"/>
            <a:ext cx="4572000" cy="489364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ОБЩ ПРЕГЛЕД НА ЯВЛЕНИЯТА ВЪВ ФАТИМА</a:t>
            </a:r>
          </a:p>
          <a:p>
            <a:pPr algn="just"/>
            <a:endParaRPr lang="ru-RU" sz="24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just"/>
            <a:r>
              <a:rPr lang="ru-RU" sz="24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През</a:t>
            </a:r>
            <a: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1917 г. в </a:t>
            </a:r>
            <a:r>
              <a:rPr lang="ru-RU" sz="24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малкото</a:t>
            </a:r>
            <a: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24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португалско</a:t>
            </a:r>
            <a: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24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селце</a:t>
            </a:r>
            <a: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Фатима Дева Мария се </a:t>
            </a:r>
            <a:r>
              <a:rPr lang="ru-RU" sz="24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явява</a:t>
            </a:r>
            <a: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на </a:t>
            </a:r>
            <a:r>
              <a:rPr lang="ru-RU" sz="24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трима</a:t>
            </a:r>
            <a: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24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овчарчета</a:t>
            </a:r>
            <a: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– </a:t>
            </a:r>
            <a:r>
              <a:rPr lang="ru-RU" sz="24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Луция</a:t>
            </a:r>
            <a: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, Франциск и </a:t>
            </a:r>
            <a:r>
              <a:rPr lang="ru-RU" sz="24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Яцинта</a:t>
            </a:r>
            <a: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. </a:t>
            </a:r>
            <a:r>
              <a:rPr lang="ru-RU" sz="24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Явленията</a:t>
            </a:r>
            <a: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се </a:t>
            </a:r>
            <a:r>
              <a:rPr lang="ru-RU" sz="24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случват</a:t>
            </a:r>
            <a: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от май до </a:t>
            </a:r>
            <a:r>
              <a:rPr lang="ru-RU" sz="24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октомври</a:t>
            </a:r>
            <a: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, </a:t>
            </a:r>
            <a:r>
              <a:rPr lang="ru-RU" sz="24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като</a:t>
            </a:r>
            <a: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24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основните</a:t>
            </a:r>
            <a: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послания </a:t>
            </a:r>
            <a:r>
              <a:rPr lang="ru-RU" sz="24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са</a:t>
            </a:r>
            <a: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за покаяние, молитва (</a:t>
            </a:r>
            <a:r>
              <a:rPr lang="ru-RU" sz="24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особено</a:t>
            </a:r>
            <a: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на </a:t>
            </a:r>
            <a:r>
              <a:rPr lang="ru-RU" sz="24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броеницата</a:t>
            </a:r>
            <a: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) и </a:t>
            </a:r>
            <a:r>
              <a:rPr lang="ru-RU" sz="24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обръщане</a:t>
            </a:r>
            <a: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24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към</a:t>
            </a:r>
            <a: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Бога.</a:t>
            </a:r>
            <a:endParaRPr lang="bg-BG" sz="24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988840"/>
            <a:ext cx="1743075" cy="26193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18671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авоъгълник 1"/>
          <p:cNvSpPr/>
          <p:nvPr/>
        </p:nvSpPr>
        <p:spPr>
          <a:xfrm>
            <a:off x="395536" y="188640"/>
            <a:ext cx="8352928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ТРИТЕ ТАЙНИ НА ФАТИМА</a:t>
            </a:r>
            <a:endParaRPr lang="pl-PL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just"/>
            <a:endParaRPr lang="ru-RU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just"/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Дева Мария </a:t>
            </a:r>
            <a:r>
              <a:rPr lang="ru-RU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разкрива</a:t>
            </a: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на </a:t>
            </a:r>
            <a:r>
              <a:rPr lang="ru-RU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децата</a:t>
            </a: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три </a:t>
            </a:r>
            <a:r>
              <a:rPr lang="ru-RU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тайни</a:t>
            </a: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, </a:t>
            </a:r>
            <a:r>
              <a:rPr lang="ru-RU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които</a:t>
            </a: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са</a:t>
            </a: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записани</a:t>
            </a: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и </a:t>
            </a:r>
            <a:r>
              <a:rPr lang="ru-RU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публикувани</a:t>
            </a: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постепенно от </a:t>
            </a:r>
            <a:r>
              <a:rPr lang="ru-RU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Църквата</a:t>
            </a: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.</a:t>
            </a:r>
          </a:p>
          <a:p>
            <a:pPr algn="just"/>
            <a:r>
              <a:rPr lang="ru-RU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Първа</a:t>
            </a:r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тайна:</a:t>
            </a:r>
          </a:p>
          <a:p>
            <a:pPr algn="just">
              <a:buFont typeface="Arial"/>
              <a:buChar char="•"/>
            </a:pPr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Видение на ада</a:t>
            </a: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– </a:t>
            </a:r>
            <a:r>
              <a:rPr lang="ru-RU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Децата</a:t>
            </a: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виждат</a:t>
            </a: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ужасно видение на ада, </a:t>
            </a:r>
            <a:r>
              <a:rPr lang="ru-RU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където</a:t>
            </a: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попадат</a:t>
            </a: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душите на </a:t>
            </a:r>
            <a:r>
              <a:rPr lang="ru-RU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грешниците</a:t>
            </a: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. </a:t>
            </a:r>
            <a:r>
              <a:rPr lang="ru-RU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Това</a:t>
            </a: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е </a:t>
            </a:r>
            <a:r>
              <a:rPr lang="ru-RU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призив</a:t>
            </a: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за покаяние, молитва и спасение на душите.</a:t>
            </a:r>
            <a:endParaRPr lang="pl-PL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just"/>
            <a:endParaRPr lang="ru-RU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just"/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Втора тайна:</a:t>
            </a:r>
          </a:p>
          <a:p>
            <a:pPr algn="just">
              <a:buFont typeface="Arial"/>
              <a:buChar char="•"/>
            </a:pPr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Предупреждение за </a:t>
            </a:r>
            <a:r>
              <a:rPr lang="ru-RU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войни</a:t>
            </a:r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и </a:t>
            </a:r>
            <a:r>
              <a:rPr lang="ru-RU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Русия</a:t>
            </a: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– Дева Мария </a:t>
            </a:r>
            <a:r>
              <a:rPr lang="ru-RU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предупреждава</a:t>
            </a: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, че </a:t>
            </a:r>
            <a:r>
              <a:rPr lang="ru-RU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ако</a:t>
            </a: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хората</a:t>
            </a: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не се </a:t>
            </a:r>
            <a:r>
              <a:rPr lang="ru-RU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покаят</a:t>
            </a: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, </a:t>
            </a:r>
            <a:r>
              <a:rPr lang="ru-RU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ще</a:t>
            </a: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има</a:t>
            </a: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нова война (</a:t>
            </a:r>
            <a:r>
              <a:rPr lang="ru-RU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която</a:t>
            </a: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се </a:t>
            </a:r>
            <a:r>
              <a:rPr lang="ru-RU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сбъдва</a:t>
            </a: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с </a:t>
            </a:r>
            <a:r>
              <a:rPr lang="ru-RU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Втората</a:t>
            </a: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световна</a:t>
            </a: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война).</a:t>
            </a:r>
          </a:p>
          <a:p>
            <a:pPr algn="just">
              <a:buFont typeface="Arial"/>
              <a:buChar char="•"/>
            </a:pPr>
            <a:r>
              <a:rPr lang="ru-RU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Споменава</a:t>
            </a: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се </a:t>
            </a:r>
            <a:r>
              <a:rPr lang="ru-RU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нуждата</a:t>
            </a: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от </a:t>
            </a:r>
            <a:r>
              <a:rPr lang="ru-RU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посяване</a:t>
            </a: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на </a:t>
            </a:r>
            <a:r>
              <a:rPr lang="ru-RU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Русия</a:t>
            </a: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на </a:t>
            </a:r>
            <a:r>
              <a:rPr lang="ru-RU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Нейното</a:t>
            </a: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Непорочно </a:t>
            </a:r>
            <a:r>
              <a:rPr lang="ru-RU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Сърце</a:t>
            </a: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, за да се предотврати </a:t>
            </a:r>
            <a:r>
              <a:rPr lang="ru-RU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разпространението</a:t>
            </a: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на </a:t>
            </a:r>
            <a:r>
              <a:rPr lang="ru-RU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комунизма</a:t>
            </a: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и </a:t>
            </a:r>
            <a:r>
              <a:rPr lang="ru-RU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неговите</a:t>
            </a: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"грешки".</a:t>
            </a:r>
            <a:endParaRPr lang="pl-PL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just"/>
            <a:endParaRPr lang="ru-RU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just"/>
            <a:r>
              <a:rPr lang="ru-RU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Трета</a:t>
            </a:r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тайна:</a:t>
            </a:r>
          </a:p>
          <a:p>
            <a:pPr algn="just">
              <a:buFont typeface="Arial"/>
              <a:buChar char="•"/>
            </a:pPr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Видение за </a:t>
            </a:r>
            <a:r>
              <a:rPr lang="ru-RU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страданието</a:t>
            </a:r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на </a:t>
            </a:r>
            <a:r>
              <a:rPr lang="ru-RU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Църквата</a:t>
            </a: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– </a:t>
            </a:r>
            <a:r>
              <a:rPr lang="ru-RU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Разкрито</a:t>
            </a: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официално</a:t>
            </a: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през</a:t>
            </a: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2000 г., то </a:t>
            </a:r>
            <a:r>
              <a:rPr lang="ru-RU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описва</a:t>
            </a: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видение на епископ в </a:t>
            </a:r>
            <a:r>
              <a:rPr lang="ru-RU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бяло</a:t>
            </a: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(</a:t>
            </a:r>
            <a:r>
              <a:rPr lang="ru-RU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разпознат</a:t>
            </a: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като</a:t>
            </a: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папата</a:t>
            </a: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), </a:t>
            </a:r>
            <a:r>
              <a:rPr lang="ru-RU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който</a:t>
            </a: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е убит сред </a:t>
            </a:r>
            <a:r>
              <a:rPr lang="ru-RU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руини</a:t>
            </a: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и </a:t>
            </a:r>
            <a:r>
              <a:rPr lang="ru-RU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мъченици</a:t>
            </a: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. </a:t>
            </a:r>
            <a:r>
              <a:rPr lang="ru-RU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Това</a:t>
            </a: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е </a:t>
            </a:r>
            <a:r>
              <a:rPr lang="ru-RU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интерпретирано</a:t>
            </a: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като</a:t>
            </a: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символ на </a:t>
            </a:r>
            <a:r>
              <a:rPr lang="ru-RU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страданието</a:t>
            </a: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на </a:t>
            </a:r>
            <a:r>
              <a:rPr lang="ru-RU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Църквата</a:t>
            </a: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през</a:t>
            </a: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XX век, </a:t>
            </a:r>
            <a:r>
              <a:rPr lang="ru-RU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включително</a:t>
            </a: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покушението</a:t>
            </a: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срещу</a:t>
            </a: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bg-B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свети </a:t>
            </a:r>
            <a:r>
              <a:rPr lang="ru-RU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Йоан</a:t>
            </a: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Павел II </a:t>
            </a:r>
            <a:r>
              <a:rPr lang="ru-RU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през</a:t>
            </a: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1981 г.</a:t>
            </a:r>
            <a:endParaRPr lang="ru-RU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0764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авоъгълник 1"/>
          <p:cNvSpPr/>
          <p:nvPr/>
        </p:nvSpPr>
        <p:spPr>
          <a:xfrm>
            <a:off x="323528" y="332656"/>
            <a:ext cx="4896544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bg-BG" sz="2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  <a:ea typeface="Calibri"/>
                <a:cs typeface="Calibri"/>
              </a:rPr>
              <a:t>Сестра </a:t>
            </a:r>
            <a:r>
              <a:rPr lang="bg-BG" sz="20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  <a:ea typeface="Calibri"/>
                <a:cs typeface="Calibri"/>
              </a:rPr>
              <a:t>Луция</a:t>
            </a:r>
            <a:r>
              <a:rPr lang="bg-BG" sz="2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  <a:ea typeface="Calibri"/>
                <a:cs typeface="Calibri"/>
              </a:rPr>
              <a:t> имаше явления на Пресвета Богородица и когато вече пребиваваше в манастира в Коимбра. Някои от посланията тя предаде чрез отец Августин </a:t>
            </a:r>
            <a:r>
              <a:rPr lang="bg-BG" sz="20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  <a:ea typeface="Calibri"/>
                <a:cs typeface="Calibri"/>
              </a:rPr>
              <a:t>Фуентес</a:t>
            </a:r>
            <a:r>
              <a:rPr lang="bg-BG" sz="2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  <a:ea typeface="Calibri"/>
                <a:cs typeface="Calibri"/>
              </a:rPr>
              <a:t>. Този монах, като </a:t>
            </a:r>
            <a:r>
              <a:rPr lang="bg-BG" sz="20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  <a:ea typeface="Calibri"/>
                <a:cs typeface="Calibri"/>
              </a:rPr>
              <a:t>постулатор</a:t>
            </a:r>
            <a:r>
              <a:rPr lang="bg-BG" sz="2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  <a:ea typeface="Calibri"/>
                <a:cs typeface="Calibri"/>
              </a:rPr>
              <a:t> в процеса на </a:t>
            </a:r>
            <a:r>
              <a:rPr lang="bg-BG" sz="20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  <a:ea typeface="Calibri"/>
                <a:cs typeface="Calibri"/>
              </a:rPr>
              <a:t>беатификация</a:t>
            </a:r>
            <a:r>
              <a:rPr lang="bg-BG" sz="2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  <a:ea typeface="Calibri"/>
                <a:cs typeface="Calibri"/>
              </a:rPr>
              <a:t> на Франциск и Хиацинта, имаше съгласието на Светия Отец да се свързва с последната видяла явленията във Фатима. Посланията, предадени от Мария, включват теми като Третата световна война, природни бедствия и... Публикувам по-късни послания на Пресвета Богородица, започвайки с послание относно протичането на Третата световна война. От многото източници по тази тема се опирам на книгата на Стивън </a:t>
            </a:r>
            <a:r>
              <a:rPr lang="bg-BG" sz="20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  <a:ea typeface="Calibri"/>
                <a:cs typeface="Calibri"/>
              </a:rPr>
              <a:t>Ласар</a:t>
            </a:r>
            <a:r>
              <a:rPr lang="bg-BG" sz="2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  <a:ea typeface="Calibri"/>
                <a:cs typeface="Calibri"/>
              </a:rPr>
              <a:t> "Открити тайни на бъдещето" от 1992 г.</a:t>
            </a:r>
            <a:endParaRPr lang="bg-BG" sz="20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  <a:ea typeface="Calibri"/>
              <a:cs typeface="Calibri"/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1" y="764704"/>
            <a:ext cx="3032499" cy="45464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24859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авоъгълник 1"/>
          <p:cNvSpPr/>
          <p:nvPr/>
        </p:nvSpPr>
        <p:spPr>
          <a:xfrm>
            <a:off x="251520" y="260648"/>
            <a:ext cx="864096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bg-BG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  <a:ea typeface="Calibri"/>
                <a:cs typeface="Calibri"/>
              </a:rPr>
              <a:t>За света ще бъде изненада и шок бързото нападение на Китай върху Русия. Интензивността на бойните действия и жестокостите ще бъдат ужасни. Китайците ще подражават на японците по време на Втората световна война: изненада, бързина и терор. Победите на Китай ще изплашат Съединените щати. Китай ще хвърли ядрени бомби върху военните заводи и центровете за ядрени изпитания в Русия. Това ще предизвика ужасни разрушения, трусове и нарушения в природата, които по-късно ще се отразят на тях самите. Китайската армия ще загине от ядрени оръжия, които сама ще хвърли върху целия свят, въпреки че в началото ще побеждава. Тя ще удари на много места, така че Русия ще бъде принудена да води война по цялата си граница, докато мощни десанти ще се приземяват в дълбочината на страната.</a:t>
            </a:r>
            <a:endParaRPr lang="bg-BG" sz="24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4736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Попътна струя">
  <a:themeElements>
    <a:clrScheme name="Попътна струя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Попътна струя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Попътна струя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549</TotalTime>
  <Words>2753</Words>
  <Application>Microsoft Office PowerPoint</Application>
  <PresentationFormat>Презентация на цял екран (4:3)</PresentationFormat>
  <Paragraphs>165</Paragraphs>
  <Slides>34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Заглавия на слайдовете</vt:lpstr>
      </vt:variant>
      <vt:variant>
        <vt:i4>34</vt:i4>
      </vt:variant>
    </vt:vector>
  </HeadingPairs>
  <TitlesOfParts>
    <vt:vector size="35" baseType="lpstr">
      <vt:lpstr>Попътна струя</vt:lpstr>
      <vt:lpstr>Марийните явления и краят на света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Марийните явления и краят на света</dc:title>
  <dc:creator>WORK</dc:creator>
  <cp:lastModifiedBy>WORK</cp:lastModifiedBy>
  <cp:revision>15</cp:revision>
  <dcterms:created xsi:type="dcterms:W3CDTF">2025-01-17T13:21:57Z</dcterms:created>
  <dcterms:modified xsi:type="dcterms:W3CDTF">2025-01-17T22:31:43Z</dcterms:modified>
</cp:coreProperties>
</file>